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7" r:id="rId9"/>
    <p:sldId id="268" r:id="rId10"/>
    <p:sldId id="271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893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41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0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6172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9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544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10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161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7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2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75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40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40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35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30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53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DB9F5-8B9C-4BC4-A7F3-B8EE50D4FC31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2D1576-3013-4082-8BF0-64225E4387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98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2194" y="538017"/>
            <a:ext cx="8915399" cy="2262781"/>
          </a:xfrm>
        </p:spPr>
        <p:txBody>
          <a:bodyPr>
            <a:noAutofit/>
          </a:bodyPr>
          <a:lstStyle/>
          <a:p>
            <a:pPr lvl="0" algn="ctr" defTabSz="914400">
              <a:spcBef>
                <a:spcPts val="0"/>
              </a:spcBef>
              <a:defRPr/>
            </a:pPr>
            <a:r>
              <a:rPr lang="ru-RU" sz="24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Ленинградское областное государственное </a:t>
            </a:r>
            <a:r>
              <a:rPr lang="ru-RU" sz="24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автономное </a:t>
            </a:r>
            <a:r>
              <a:rPr lang="ru-RU" sz="24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учреждение</a:t>
            </a:r>
            <a:br>
              <a:rPr lang="ru-RU" sz="24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«Кировский комплексный центр </a:t>
            </a:r>
            <a:r>
              <a:rPr lang="ru-RU" sz="24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социального </a:t>
            </a:r>
            <a:r>
              <a:rPr lang="ru-RU" sz="24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обслуживания населения»</a:t>
            </a:r>
            <a:r>
              <a:rPr lang="ru-RU" sz="1800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lang="ru-RU" sz="1800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</a:b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2193" y="2468289"/>
            <a:ext cx="8915399" cy="4061821"/>
          </a:xfrm>
        </p:spPr>
        <p:txBody>
          <a:bodyPr>
            <a:normAutofit/>
          </a:bodyPr>
          <a:lstStyle/>
          <a:p>
            <a:pPr marL="27432" lvl="0" algn="ctr" defTabSz="914400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defRPr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</a:t>
            </a:r>
          </a:p>
          <a:p>
            <a:pPr marL="27432" lvl="0" algn="ctr" defTabSz="914400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defRPr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общеразвивающая программа</a:t>
            </a:r>
          </a:p>
          <a:p>
            <a:pPr marL="27432" lvl="0" algn="ctr" defTabSz="914400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defRPr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социально–педагогической направленности</a:t>
            </a:r>
          </a:p>
          <a:p>
            <a:pPr marL="27432" lvl="0" algn="ctr" defTabSz="914400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«Правовой эрудит»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" lvl="0" defTabSz="914400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defRPr/>
            </a:pPr>
            <a:endParaRPr lang="ru-RU" sz="2600" dirty="0">
              <a:solidFill>
                <a:srgbClr val="4F271C">
                  <a:shade val="30000"/>
                  <a:satMod val="150000"/>
                </a:srgbClr>
              </a:solidFill>
              <a:latin typeface="Corbel" panose="020B0503020204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84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cap="all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2400" b="1" cap="all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all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</a:t>
            </a:r>
            <a:r>
              <a:rPr lang="ru-RU" sz="2400" b="1" cap="all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619481"/>
            <a:ext cx="8915400" cy="4716664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15000"/>
              </a:lnSpc>
              <a:buNone/>
            </a:pPr>
            <a:r>
              <a:rPr lang="ru-RU" sz="23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3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окончании  </a:t>
            </a:r>
            <a:r>
              <a:rPr lang="ru-RU" sz="23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</a:t>
            </a:r>
            <a:r>
              <a:rPr lang="ru-RU" sz="23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воспитанники должны знать:</a:t>
            </a:r>
            <a:endParaRPr lang="ru-RU" sz="23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положения Декларации прав человека, Конвенции ООН «О правах ребенка»,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Конституции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и уметь применять их в жизни;</a:t>
            </a:r>
            <a:endParaRPr lang="ru-RU" sz="19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положения уголовного и административного кодексов, иметь представление об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административной и уголовной ответственности и условиях ее возникновения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мотивы, которые могут привести человека к преступлению;</a:t>
            </a:r>
            <a:endParaRPr lang="ru-RU" sz="19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социальной опасности преступности, наркомании, алкоголизма;</a:t>
            </a:r>
            <a:endParaRPr lang="ru-RU" sz="19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положения законодательства, связанные с употреблением алкоголя, курения;</a:t>
            </a:r>
          </a:p>
          <a:p>
            <a:pPr algn="just">
              <a:lnSpc>
                <a:spcPct val="115000"/>
              </a:lnSpc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свои права и обязанности при общении с органами правопорядка. </a:t>
            </a:r>
          </a:p>
          <a:p>
            <a:pPr algn="just">
              <a:lnSpc>
                <a:spcPct val="115000"/>
              </a:lnSpc>
              <a:buNone/>
            </a:pPr>
            <a:endParaRPr lang="ru-RU" sz="2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3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окончании  программы  воспитанники должны  уметь:</a:t>
            </a:r>
            <a:endParaRPr lang="ru-RU" sz="2300" b="1" i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соблюдать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правопорядок в общественных местах;</a:t>
            </a:r>
            <a:endParaRPr lang="ru-RU" sz="19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негативно относиться к действиям (бездействиям), нарушающим социальные нормы.</a:t>
            </a:r>
            <a:endParaRPr lang="ru-RU" sz="19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349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4194" y="1782618"/>
            <a:ext cx="8915400" cy="3777622"/>
          </a:xfrm>
        </p:spPr>
        <p:txBody>
          <a:bodyPr/>
          <a:lstStyle/>
          <a:p>
            <a:pPr marL="0" lvl="0" indent="0" algn="ctr" defTabSz="914400" fontAlgn="base">
              <a:spcAft>
                <a:spcPct val="0"/>
              </a:spcAft>
              <a:buClr>
                <a:srgbClr val="90C226"/>
              </a:buClr>
              <a:buNone/>
            </a:pPr>
            <a:r>
              <a:rPr lang="ru-RU" altLang="ru-RU" sz="5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marL="0" lvl="0" indent="0" algn="ctr" defTabSz="914400" fontAlgn="base">
              <a:spcAft>
                <a:spcPct val="0"/>
              </a:spcAft>
              <a:buClr>
                <a:srgbClr val="90C226"/>
              </a:buClr>
              <a:buNone/>
            </a:pPr>
            <a:r>
              <a:rPr lang="ru-RU" altLang="ru-RU" sz="5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marL="0" lvl="0" indent="0" algn="ctr" defTabSz="914400" fontAlgn="base">
              <a:spcAft>
                <a:spcPct val="0"/>
              </a:spcAft>
              <a:buClr>
                <a:srgbClr val="90C226"/>
              </a:buClr>
              <a:buNone/>
            </a:pPr>
            <a:r>
              <a:rPr lang="ru-RU" altLang="ru-RU" sz="5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26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55" y="439383"/>
            <a:ext cx="9712757" cy="1280890"/>
          </a:xfrm>
        </p:spPr>
        <p:txBody>
          <a:bodyPr>
            <a:no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</a:t>
            </a:r>
            <a:r>
              <a:rPr lang="ru-RU" sz="32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общеразвивающая программа </a:t>
            </a:r>
            <a:br>
              <a:rPr lang="ru-RU" sz="32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«Правовой эрудит»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272146"/>
            <a:ext cx="8915400" cy="3777622"/>
          </a:xfrm>
        </p:spPr>
        <p:txBody>
          <a:bodyPr/>
          <a:lstStyle/>
          <a:p>
            <a:pPr marL="82550" lvl="0" indent="0" defTabSz="9144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alt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alt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социально–педагогическая. </a:t>
            </a:r>
          </a:p>
          <a:p>
            <a:pPr marL="82550" lvl="0" indent="0" defTabSz="9144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освоения </a:t>
            </a:r>
            <a:r>
              <a:rPr lang="ru-RU" alt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alt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общекультурный.</a:t>
            </a:r>
          </a:p>
          <a:p>
            <a:pPr marL="82550" lvl="0" indent="0" defTabSz="9144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детей–участников </a:t>
            </a:r>
            <a:r>
              <a:rPr lang="ru-RU" alt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несовершеннолетние </a:t>
            </a:r>
            <a:r>
              <a:rPr lang="ru-RU" alt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3до </a:t>
            </a:r>
            <a: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alt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</a:p>
          <a:p>
            <a:pPr marL="82550" lvl="0" indent="0" defTabSz="9144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дошкольников – 4 –5 человек. </a:t>
            </a:r>
          </a:p>
          <a:p>
            <a:pPr marL="82550" lvl="0" indent="0" defTabSz="9144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школьников – 8–10 человек.</a:t>
            </a:r>
          </a:p>
          <a:p>
            <a:pPr marL="82550" lvl="0" indent="0" defTabSz="9144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обучения: </a:t>
            </a:r>
            <a:r>
              <a:rPr lang="ru-RU" alt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очная.</a:t>
            </a:r>
          </a:p>
          <a:p>
            <a:pPr marL="82550" lvl="0" indent="0" defTabSz="9144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</a:t>
            </a:r>
            <a:r>
              <a:rPr lang="ru-RU" alt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шесть месяцев.</a:t>
            </a:r>
            <a:endParaRPr lang="ru-RU" alt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14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Нормативно-правовой базой для разработки программы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5794" y="1708726"/>
            <a:ext cx="8915400" cy="4701309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Конституция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Федерации.</a:t>
            </a:r>
            <a:endParaRPr lang="ru-RU" altLang="ru-RU" sz="800" dirty="0">
              <a:solidFill>
                <a:srgbClr val="6AAC91">
                  <a:lumMod val="50000"/>
                </a:srgb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Семейный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кодекс Российской Федерации от 29.12.1995 N 223-ФЗ (принят ГД ФС РФ 08.12.1995, действующая редакция от 04.11.2014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altLang="ru-RU" sz="800" dirty="0">
              <a:solidFill>
                <a:srgbClr val="6AAC91">
                  <a:lumMod val="50000"/>
                </a:srgb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Закон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от 29.12.2012 N 273-ФЗ «Об образовании в Российской  Федерации».</a:t>
            </a:r>
            <a:endParaRPr lang="ru-RU" altLang="ru-RU" sz="800" dirty="0">
              <a:solidFill>
                <a:srgbClr val="6AAC91">
                  <a:lumMod val="50000"/>
                </a:srgb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Конвенция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ООН о правах ребенка.</a:t>
            </a:r>
            <a:endParaRPr lang="ru-RU" altLang="ru-RU" sz="800" dirty="0">
              <a:solidFill>
                <a:srgbClr val="6AAC91">
                  <a:lumMod val="50000"/>
                </a:srgb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Декларация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 ребенка.</a:t>
            </a:r>
            <a:endParaRPr lang="ru-RU" altLang="ru-RU" sz="800" dirty="0">
              <a:solidFill>
                <a:srgbClr val="6AAC91">
                  <a:lumMod val="50000"/>
                </a:srgb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Концепция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 дополнительного 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образования, утвержденная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распоряжением Правительства 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Федерации от 4 сентября 2014 г. № 1726-р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altLang="ru-RU" sz="800" dirty="0">
              <a:solidFill>
                <a:srgbClr val="6AAC91">
                  <a:lumMod val="50000"/>
                </a:srgb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Приказ 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образования и науки Российской 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Федерации (</a:t>
            </a:r>
            <a:r>
              <a:rPr lang="ru-RU" altLang="ru-RU" sz="1400" dirty="0" err="1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Минобрнауки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России) от 29 августа 2013 г. № 1008 г. Москва «Об утверждении Порядка организации и осуществления образовательной деятельности по дополнительным общеобразовательным программам».</a:t>
            </a:r>
            <a:endParaRPr lang="ru-RU" altLang="ru-RU" sz="800" dirty="0">
              <a:solidFill>
                <a:srgbClr val="6AAC91">
                  <a:lumMod val="50000"/>
                </a:srgb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Письмо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Минобразования России № 06-1844 от 11.12.2006 г. «Примерные  требования к программам дополнительного образования детей».</a:t>
            </a:r>
            <a:endParaRPr lang="ru-RU" altLang="ru-RU" sz="800" dirty="0">
              <a:solidFill>
                <a:srgbClr val="6AAC91">
                  <a:lumMod val="50000"/>
                </a:srgb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Закон Ленинградской области от 24 февраля 2014 года «6-ОЗ «Об образовании в Ленинградской области». </a:t>
            </a:r>
            <a:endParaRPr lang="ru-RU" altLang="ru-RU" sz="800" dirty="0">
              <a:solidFill>
                <a:srgbClr val="6AAC91">
                  <a:lumMod val="50000"/>
                </a:srgb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10.Санитарно-эпидемиологические требования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устройству,  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содержанию 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организации режима работы организаций для детей-сирот и  детей, оставшихся без попечения родителей (СанПиН 2.4.3259-15). </a:t>
            </a:r>
            <a:endParaRPr lang="ru-RU" altLang="ru-RU" sz="800" dirty="0">
              <a:solidFill>
                <a:srgbClr val="6AAC91">
                  <a:lumMod val="50000"/>
                </a:srgb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11.Устав и нормативные документы Ленинградского областного государственного автономного учреждения «Кировский комплексный центр социального обслуживания населения».</a:t>
            </a:r>
            <a:endParaRPr lang="ru-RU" altLang="ru-RU" sz="800" dirty="0">
              <a:solidFill>
                <a:srgbClr val="6AAC91">
                  <a:lumMod val="50000"/>
                </a:srgb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12.Кодекс 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Федерации об административных 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правонарушениях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(КоАП РФ) от 30.12.2001 N 195-ФЗ (принят ГД ФС РФ 20.12.2001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altLang="ru-RU" sz="800" dirty="0">
              <a:solidFill>
                <a:srgbClr val="6AAC91">
                  <a:lumMod val="50000"/>
                </a:srgbClr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30238" algn="l"/>
              </a:tabLst>
            </a:pP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Уголовный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кодекс Российской </a:t>
            </a:r>
            <a:r>
              <a:rPr lang="ru-RU" altLang="ru-RU" sz="1400" dirty="0" smtClean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Федерации </a:t>
            </a:r>
            <a:r>
              <a:rPr lang="ru-RU" altLang="ru-RU" sz="1400" dirty="0">
                <a:solidFill>
                  <a:srgbClr val="6AAC9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(УК РФ) от 13.06.1996 N 63-ФЗ (принят ГД ФС РФ 24.05.1996).</a:t>
            </a:r>
            <a:endParaRPr lang="ru-RU" altLang="ru-RU" dirty="0">
              <a:solidFill>
                <a:srgbClr val="6AAC91">
                  <a:lumMod val="50000"/>
                </a:srgb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266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0654"/>
          </a:xfrm>
        </p:spPr>
        <p:txBody>
          <a:bodyPr/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2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4054" y="1505528"/>
            <a:ext cx="7212195" cy="3777622"/>
          </a:xfrm>
        </p:spPr>
        <p:txBody>
          <a:bodyPr>
            <a:normAutofit/>
          </a:bodyPr>
          <a:lstStyle/>
          <a:p>
            <a:pPr algn="just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социализации личности воспитанников через формирование знаний и практических навыков в области права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9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2799"/>
          </a:xfrm>
        </p:spPr>
        <p:txBody>
          <a:bodyPr>
            <a:norm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450109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ru-RU" sz="35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Познавательные</a:t>
            </a:r>
            <a:endParaRPr lang="ru-RU" sz="35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первоначальное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правовой грамотности воспитанников;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системных правовых знаний, объективно отражающих правовую действительность;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интереса участников программы к вопросам правового образования;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практических навыков при реализации своих прав и обязанностей.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1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10073"/>
            <a:ext cx="8911687" cy="641272"/>
          </a:xfrm>
        </p:spPr>
        <p:txBody>
          <a:bodyPr/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1430" y="951345"/>
            <a:ext cx="8915400" cy="377762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Личностные</a:t>
            </a:r>
            <a:endParaRPr lang="ru-RU" sz="2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участниками программы своего отношения к праву как общественной ценности;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положительного эмоционального отношения к правовым явлениям;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нетерпимого отношения к общественно-опасным поступкам.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Clr>
                <a:srgbClr val="A53010"/>
              </a:buClr>
              <a:buNone/>
            </a:pPr>
            <a:r>
              <a:rPr lang="ru-RU" sz="28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Коммуникативные</a:t>
            </a:r>
            <a:endParaRPr lang="ru-RU" sz="2800" i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Clr>
                <a:srgbClr val="A53010"/>
              </a:buClr>
            </a:pP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правильному оцениванию своих поступков и нахождению объективных путей выхода из критических ситуаций.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513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2035"/>
          </a:xfrm>
        </p:spPr>
        <p:txBody>
          <a:bodyPr>
            <a:noAutofit/>
          </a:bodyPr>
          <a:lstStyle/>
          <a:p>
            <a:pPr algn="ctr"/>
            <a:r>
              <a:rPr lang="ru-RU" alt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ПРОГРАММЫ: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0303" y="1339273"/>
            <a:ext cx="6397770" cy="4655077"/>
          </a:xfrm>
        </p:spPr>
        <p:txBody>
          <a:bodyPr>
            <a:normAutofit/>
          </a:bodyPr>
          <a:lstStyle/>
          <a:p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НАПРАВЛЕННОСТЬ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1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596400"/>
            <a:ext cx="8911687" cy="595091"/>
          </a:xfrm>
        </p:spPr>
        <p:txBody>
          <a:bodyPr/>
          <a:lstStyle/>
          <a:p>
            <a:pPr algn="ctr"/>
            <a:r>
              <a:rPr lang="ru-RU" sz="2800" b="1" cap="all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виды занятий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2777" y="1542471"/>
            <a:ext cx="7580024" cy="41642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деятельности воспитанников на 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занятии:</a:t>
            </a:r>
          </a:p>
          <a:p>
            <a:pPr marL="0" indent="0">
              <a:buNone/>
            </a:pPr>
            <a:endParaRPr lang="ru-RU" sz="2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</a:t>
            </a:r>
          </a:p>
          <a:p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</a:t>
            </a:r>
          </a:p>
          <a:p>
            <a:pPr>
              <a:buNone/>
            </a:pPr>
            <a:endParaRPr lang="ru-RU" sz="2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проведения занятий: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еседа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еловая игра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диспут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онкурсы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57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5999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4667" y="1791855"/>
            <a:ext cx="5612679" cy="377762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«Азбука прав и обязанностей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«В мире законов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«Кто стоит на страже закона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?»</a:t>
            </a:r>
          </a:p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«Я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- гражданин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России»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«Преступление и наказание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«Путешествие в страну детства»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517769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572</Words>
  <Application>Microsoft Office PowerPoint</Application>
  <PresentationFormat>Широкоэкранный</PresentationFormat>
  <Paragraphs>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Corbel</vt:lpstr>
      <vt:lpstr>Times New Roman</vt:lpstr>
      <vt:lpstr>Wingdings 3</vt:lpstr>
      <vt:lpstr>Легкий дым</vt:lpstr>
      <vt:lpstr>Ленинградское областное государственное  автономное учреждение  «Кировский комплексный центр  социального обслуживания населения» </vt:lpstr>
      <vt:lpstr>Дополнительная общеразвивающая программа  «Правовой эрудит»</vt:lpstr>
      <vt:lpstr>Нормативно-правовой базой для разработки программы являются:</vt:lpstr>
      <vt:lpstr>Цель программы:</vt:lpstr>
      <vt:lpstr>ЗАДАЧИ ПРОГРАММЫ:</vt:lpstr>
      <vt:lpstr>ЗАДАЧИ ПРОГРАММЫ:</vt:lpstr>
      <vt:lpstr>ПРИНЦИПЫ ПРОГРАММЫ:</vt:lpstr>
      <vt:lpstr>Формы и виды занятий</vt:lpstr>
      <vt:lpstr>Содержание программы</vt:lpstr>
      <vt:lpstr>Планируемые результаты  освоения программы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Ленинградское областное государственное  автономное учреждение  «Кировский комплексный центр  социального обслуживания населения»</dc:title>
  <dc:creator>Надена</dc:creator>
  <cp:lastModifiedBy>Надена</cp:lastModifiedBy>
  <cp:revision>16</cp:revision>
  <dcterms:created xsi:type="dcterms:W3CDTF">2019-10-21T09:04:54Z</dcterms:created>
  <dcterms:modified xsi:type="dcterms:W3CDTF">2019-10-21T14:23:04Z</dcterms:modified>
</cp:coreProperties>
</file>