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71" r:id="rId2"/>
    <p:sldId id="260" r:id="rId3"/>
    <p:sldId id="261" r:id="rId4"/>
    <p:sldId id="262" r:id="rId5"/>
    <p:sldId id="263" r:id="rId6"/>
    <p:sldId id="272" r:id="rId7"/>
    <p:sldId id="264" r:id="rId8"/>
    <p:sldId id="265" r:id="rId9"/>
    <p:sldId id="296" r:id="rId10"/>
    <p:sldId id="273" r:id="rId11"/>
    <p:sldId id="274" r:id="rId12"/>
    <p:sldId id="275" r:id="rId13"/>
    <p:sldId id="277" r:id="rId14"/>
    <p:sldId id="276" r:id="rId15"/>
    <p:sldId id="280" r:id="rId16"/>
    <p:sldId id="279" r:id="rId17"/>
    <p:sldId id="278" r:id="rId18"/>
    <p:sldId id="281" r:id="rId19"/>
    <p:sldId id="288" r:id="rId20"/>
    <p:sldId id="283" r:id="rId21"/>
    <p:sldId id="284" r:id="rId22"/>
    <p:sldId id="285" r:id="rId23"/>
    <p:sldId id="286" r:id="rId24"/>
    <p:sldId id="287" r:id="rId25"/>
    <p:sldId id="293" r:id="rId26"/>
    <p:sldId id="295" r:id="rId27"/>
    <p:sldId id="289" r:id="rId28"/>
    <p:sldId id="292" r:id="rId29"/>
    <p:sldId id="29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31840" y="404664"/>
            <a:ext cx="5616624" cy="144016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Ленинградское областное государственное автономное учреждение «Кировский комплексный центр социального обслуживания населения» </a:t>
            </a:r>
            <a:r>
              <a:rPr lang="ru-RU" sz="1600" dirty="0" smtClean="0">
                <a:ln w="50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endParaRPr lang="ru-RU" sz="1600" dirty="0">
              <a:ln w="50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2348880"/>
            <a:ext cx="6192688" cy="3096344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lvl="0" algn="ctr">
              <a:buClr>
                <a:srgbClr val="B13F9A"/>
              </a:buClr>
            </a:pPr>
            <a:r>
              <a:rPr lang="ru-RU" sz="3600" b="1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Адаптированная образовательная </a:t>
            </a:r>
            <a:r>
              <a:rPr lang="ru-RU" sz="3600" b="1" dirty="0" smtClean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программа </a:t>
            </a:r>
            <a:endParaRPr lang="ru-RU" sz="3600" b="1" dirty="0"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lvl="0" algn="ctr">
              <a:buClr>
                <a:srgbClr val="B13F9A"/>
              </a:buClr>
            </a:pPr>
            <a:r>
              <a:rPr lang="ru-RU" sz="3600" b="1" dirty="0">
                <a:ln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bg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дошкольного образования для детей с тяжелыми нарушениями речи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4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92888" cy="804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освоения программы детьми раннего дошкольного возраста с </a:t>
            </a:r>
            <a:r>
              <a:rPr lang="ru-RU" sz="2400" dirty="0" err="1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тнр</a:t>
            </a:r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7920880" cy="5544616"/>
          </a:xfrm>
        </p:spPr>
        <p:txBody>
          <a:bodyPr>
            <a:normAutofit fontScale="325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К четырем с половиной годам </a:t>
            </a:r>
            <a:r>
              <a:rPr lang="ru-RU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ребенок: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воспроизводит </a:t>
            </a:r>
            <a:r>
              <a:rPr lang="ru-RU" sz="4300" b="1" dirty="0" err="1">
                <a:ea typeface="Times New Roman"/>
                <a:cs typeface="Times New Roman"/>
              </a:rPr>
              <a:t>звукослоговую</a:t>
            </a:r>
            <a:r>
              <a:rPr lang="ru-RU" sz="4300" b="1" dirty="0">
                <a:ea typeface="Times New Roman"/>
                <a:cs typeface="Times New Roman"/>
              </a:rPr>
              <a:t> структуру двухсложных слов, состоящих из открытых, закрытых слогов, с ударением на гласном звуке;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выполняет </a:t>
            </a:r>
            <a:r>
              <a:rPr lang="ru-RU" sz="4300" b="1" dirty="0">
                <a:ea typeface="Times New Roman"/>
                <a:cs typeface="Times New Roman"/>
              </a:rPr>
              <a:t>отдельные ролевые действия, носящие условный характер, участвует в разыгрывании сюжета: цепочки двух–трех действий (воображаемую ситуацию удерживает взрослый);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соблюдает </a:t>
            </a:r>
            <a:r>
              <a:rPr lang="ru-RU" sz="4300" b="1" dirty="0">
                <a:ea typeface="Times New Roman"/>
                <a:cs typeface="Times New Roman"/>
              </a:rPr>
              <a:t>в игре элементарные правила;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осуществляет </a:t>
            </a:r>
            <a:r>
              <a:rPr lang="ru-RU" sz="4300" b="1" dirty="0">
                <a:ea typeface="Times New Roman"/>
                <a:cs typeface="Times New Roman"/>
              </a:rPr>
              <a:t>перенос, сформированных ранее игровых действий в различные игры;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проявляет </a:t>
            </a:r>
            <a:r>
              <a:rPr lang="ru-RU" sz="4300" b="1" dirty="0">
                <a:ea typeface="Times New Roman"/>
                <a:cs typeface="Times New Roman"/>
              </a:rPr>
              <a:t>интерес к действиям других детей, может им подражать;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замечает </a:t>
            </a:r>
            <a:r>
              <a:rPr lang="ru-RU" sz="4300" b="1" dirty="0">
                <a:ea typeface="Times New Roman"/>
                <a:cs typeface="Times New Roman"/>
              </a:rPr>
              <a:t>несоответствие поведения других детей требованиям взрослого;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может </a:t>
            </a:r>
            <a:r>
              <a:rPr lang="ru-RU" sz="4300" b="1" dirty="0">
                <a:ea typeface="Times New Roman"/>
                <a:cs typeface="Times New Roman"/>
              </a:rPr>
              <a:t>заниматься, не отвлекаясь в течение трех–пяти минут;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выражает </a:t>
            </a:r>
            <a:r>
              <a:rPr lang="ru-RU" sz="4300" b="1" dirty="0">
                <a:ea typeface="Times New Roman"/>
                <a:cs typeface="Times New Roman"/>
              </a:rPr>
              <a:t>интерес и проявляет внимание к различным эмоциональным состояниям человека;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показывает </a:t>
            </a:r>
            <a:r>
              <a:rPr lang="ru-RU" sz="4300" b="1" dirty="0">
                <a:ea typeface="Times New Roman"/>
                <a:cs typeface="Times New Roman"/>
              </a:rPr>
              <a:t>по словесной инструкции и может назвать два–четыре основных цвета и две–три формы;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выбирает </a:t>
            </a:r>
            <a:r>
              <a:rPr lang="ru-RU" sz="4300" b="1" dirty="0">
                <a:ea typeface="Times New Roman"/>
                <a:cs typeface="Times New Roman"/>
              </a:rPr>
              <a:t>из трех предметов разной величины “самый большой” (“самый маленький”);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усваивает </a:t>
            </a:r>
            <a:r>
              <a:rPr lang="ru-RU" sz="4300" b="1" dirty="0">
                <a:ea typeface="Times New Roman"/>
                <a:cs typeface="Times New Roman"/>
              </a:rPr>
              <a:t>сведения о мире людей и рукотворных материалах;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4300" b="1" dirty="0" smtClean="0">
                <a:ea typeface="Times New Roman"/>
                <a:cs typeface="Times New Roman"/>
              </a:rPr>
              <a:t>обладает </a:t>
            </a:r>
            <a:r>
              <a:rPr lang="ru-RU" sz="4300" b="1" dirty="0">
                <a:ea typeface="Times New Roman"/>
                <a:cs typeface="Times New Roman"/>
              </a:rPr>
              <a:t>навыком моделирования различных действий, направленных на воспроизведение величины, формы предметов, протяженности, удаленности (показ руками, пантомимические действия на основе тактильного и зрительного обследования предметов и их моделей</a:t>
            </a:r>
            <a:r>
              <a:rPr lang="ru-RU" sz="4300" b="1" dirty="0" smtClean="0">
                <a:ea typeface="Times New Roman"/>
                <a:cs typeface="Times New Roman"/>
              </a:rPr>
              <a:t>);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4300" b="1" dirty="0">
                <a:ea typeface="Times New Roman"/>
                <a:cs typeface="Times New Roman"/>
              </a:rPr>
              <a:t>знает реальные явления и их изображения: контрастные времена года (лето и зима) и части суток (день и ночь);</a:t>
            </a:r>
            <a:endParaRPr lang="ru-RU" sz="43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900" b="1" dirty="0">
              <a:solidFill>
                <a:schemeClr val="bg2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7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72" y="116632"/>
            <a:ext cx="7992888" cy="8047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освоения программы детьми раннего дошкольного возраста с </a:t>
            </a:r>
            <a:r>
              <a:rPr lang="ru-RU" sz="2400" dirty="0" err="1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тнр</a:t>
            </a:r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607" y="908720"/>
            <a:ext cx="8028384" cy="6264696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К четырем с половиной годам ребенок</a:t>
            </a: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: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эмоционально </a:t>
            </a:r>
            <a:r>
              <a:rPr lang="ru-RU" sz="5600" b="1" dirty="0">
                <a:ea typeface="Times New Roman"/>
                <a:cs typeface="Times New Roman"/>
              </a:rPr>
              <a:t>положительно относится к изобразительной деятельности, ее процессу и результатам;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владеет </a:t>
            </a:r>
            <a:r>
              <a:rPr lang="ru-RU" sz="5600" b="1" dirty="0">
                <a:ea typeface="Times New Roman"/>
                <a:cs typeface="Times New Roman"/>
              </a:rPr>
              <a:t>некоторыми операционально–техническими сторонами изобразительной деятельности, пользуется карандашами, фломастерами, кистью, мелом, мелками;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планирует </a:t>
            </a:r>
            <a:r>
              <a:rPr lang="ru-RU" sz="5600" b="1" dirty="0">
                <a:ea typeface="Times New Roman"/>
                <a:cs typeface="Times New Roman"/>
              </a:rPr>
              <a:t>основные этапы предстоящей работы с помощью взрослого;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прислушивается </a:t>
            </a:r>
            <a:r>
              <a:rPr lang="ru-RU" sz="5600" b="1" dirty="0">
                <a:ea typeface="Times New Roman"/>
                <a:cs typeface="Times New Roman"/>
              </a:rPr>
              <a:t>к звучанию погремушки, колокольчика, неваляшки или другого звучащего предмета; узнает и различает голоса детей, звуки различных музыкальных инструментов;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с </a:t>
            </a:r>
            <a:r>
              <a:rPr lang="ru-RU" sz="5600" b="1" dirty="0">
                <a:ea typeface="Times New Roman"/>
                <a:cs typeface="Times New Roman"/>
              </a:rPr>
              <a:t>помощью взрослого и самостоятельно выполняет музыкально–ритмические движения и действия на шумовых музыкальных инструментах;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обладает </a:t>
            </a:r>
            <a:r>
              <a:rPr lang="ru-RU" sz="5600" b="1" dirty="0">
                <a:ea typeface="Times New Roman"/>
                <a:cs typeface="Times New Roman"/>
              </a:rPr>
              <a:t>развитой крупной моторикой, выражает стремление осваивать различные виды движения (бег, лазанье, перешагивание и пр.);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обладает </a:t>
            </a:r>
            <a:r>
              <a:rPr lang="ru-RU" sz="5600" b="1" dirty="0">
                <a:ea typeface="Times New Roman"/>
                <a:cs typeface="Times New Roman"/>
              </a:rPr>
              <a:t>навыками элементарной ориентировки в пространстве, (движение по сенсорным дорожкам и коврикам, погружение и перемещение в сухом бассейне и т. п.);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 </a:t>
            </a:r>
            <a:r>
              <a:rPr lang="ru-RU" sz="5600" b="1" dirty="0">
                <a:ea typeface="Times New Roman"/>
                <a:cs typeface="Times New Roman"/>
              </a:rPr>
              <a:t>реагирует на сигнал и действует в соответствии с ним;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выполняет </a:t>
            </a:r>
            <a:r>
              <a:rPr lang="ru-RU" sz="5600" b="1" dirty="0">
                <a:ea typeface="Times New Roman"/>
                <a:cs typeface="Times New Roman"/>
              </a:rPr>
              <a:t>по образцу взрослого, а затем самостоятельно простейшие построения и перестроения, физические упражнения в соответствии с указаниями инструктора по физической культуре (воспитателя);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стремится </a:t>
            </a:r>
            <a:r>
              <a:rPr lang="ru-RU" sz="5600" b="1" dirty="0">
                <a:ea typeface="Times New Roman"/>
                <a:cs typeface="Times New Roman"/>
              </a:rPr>
              <a:t>принимать активное участие в подвижных играх;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ea typeface="Times New Roman"/>
                <a:cs typeface="Times New Roman"/>
              </a:rPr>
              <a:t>использует </a:t>
            </a:r>
            <a:r>
              <a:rPr lang="ru-RU" sz="5600" b="1" dirty="0">
                <a:ea typeface="Times New Roman"/>
                <a:cs typeface="Times New Roman"/>
              </a:rPr>
              <a:t>предметы домашнего обихода, личной гигиены, выполняет орудийные действия с предметами бытового назначения с незначительной помощью </a:t>
            </a:r>
            <a:r>
              <a:rPr lang="ru-RU" sz="5600" b="1" dirty="0" smtClean="0">
                <a:ea typeface="Times New Roman"/>
                <a:cs typeface="Times New Roman"/>
              </a:rPr>
              <a:t>взрослого.</a:t>
            </a:r>
            <a:endParaRPr lang="ru-RU" sz="56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20040"/>
            <a:ext cx="7992888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освоения программы детьми </a:t>
            </a:r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среднего  </a:t>
            </a:r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возраста с </a:t>
            </a:r>
            <a:r>
              <a:rPr lang="ru-RU" sz="2400" dirty="0" err="1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тнр</a:t>
            </a:r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7560840" cy="51845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шести годам ребенок:</a:t>
            </a:r>
          </a:p>
          <a:p>
            <a:r>
              <a:rPr lang="ru-RU" sz="2500" b="1" dirty="0" smtClean="0"/>
              <a:t>проявляет </a:t>
            </a:r>
            <a:r>
              <a:rPr lang="ru-RU" sz="2500" b="1" dirty="0"/>
              <a:t>мотивацию к занятиям, попытки планировать (с помощью взрослого) деятельность для достижения какой–либо (конкретной) цели;</a:t>
            </a:r>
          </a:p>
          <a:p>
            <a:r>
              <a:rPr lang="ru-RU" sz="2500" b="1" dirty="0" smtClean="0"/>
              <a:t>понимает </a:t>
            </a:r>
            <a:r>
              <a:rPr lang="ru-RU" sz="2500" b="1" dirty="0"/>
              <a:t>и употребляет слова, обозначающие названия предметов, действий, признаков, состояний, свойств, качеств;</a:t>
            </a:r>
          </a:p>
          <a:p>
            <a:r>
              <a:rPr lang="ru-RU" sz="2500" b="1" dirty="0" smtClean="0"/>
              <a:t>использует </a:t>
            </a:r>
            <a:r>
              <a:rPr lang="ru-RU" sz="2500" b="1" dirty="0"/>
              <a:t>слова в соответствии с коммуникативной ситуацией;</a:t>
            </a:r>
          </a:p>
          <a:p>
            <a:r>
              <a:rPr lang="ru-RU" sz="2500" b="1" dirty="0" smtClean="0"/>
              <a:t>различает </a:t>
            </a:r>
            <a:r>
              <a:rPr lang="ru-RU" sz="2500" b="1" dirty="0"/>
              <a:t>словообразовательные модели и грамматические формы слов в </a:t>
            </a:r>
            <a:r>
              <a:rPr lang="ru-RU" sz="2500" b="1" dirty="0" err="1"/>
              <a:t>импрессивной</a:t>
            </a:r>
            <a:r>
              <a:rPr lang="ru-RU" sz="2500" b="1" dirty="0"/>
              <a:t> речи;</a:t>
            </a:r>
          </a:p>
          <a:p>
            <a:r>
              <a:rPr lang="ru-RU" sz="2500" b="1" dirty="0" smtClean="0"/>
              <a:t>использует </a:t>
            </a:r>
            <a:r>
              <a:rPr lang="ru-RU" sz="2500" b="1" dirty="0"/>
              <a:t>в речи простейшие виды сложносочиненных предложений с сочинительными союзами;</a:t>
            </a:r>
          </a:p>
          <a:p>
            <a:r>
              <a:rPr lang="ru-RU" sz="2500" b="1" dirty="0" smtClean="0"/>
              <a:t>пересказывает </a:t>
            </a:r>
            <a:r>
              <a:rPr lang="ru-RU" sz="2500" b="1" dirty="0"/>
              <a:t>(с помощью взрослого) небольшую сказку, рассказ, с помощью взрослого рассказывает по картинке, пересказывает небольшие произведения;</a:t>
            </a:r>
          </a:p>
          <a:p>
            <a:r>
              <a:rPr lang="ru-RU" sz="2500" b="1" dirty="0" smtClean="0"/>
              <a:t>составляет </a:t>
            </a:r>
            <a:r>
              <a:rPr lang="ru-RU" sz="2500" b="1" dirty="0"/>
              <a:t>описательный рассказ по вопросам (с помощью взрослого), ориентируясь на игрушки, картинки, из личного опыта;</a:t>
            </a:r>
          </a:p>
          <a:p>
            <a:r>
              <a:rPr lang="ru-RU" sz="2500" b="1" dirty="0" smtClean="0"/>
              <a:t>различает </a:t>
            </a:r>
            <a:r>
              <a:rPr lang="ru-RU" sz="2500" b="1" dirty="0"/>
              <a:t>на слух ненарушенные и нарушенные в произношении звуки;</a:t>
            </a:r>
          </a:p>
          <a:p>
            <a:r>
              <a:rPr lang="ru-RU" sz="2500" b="1" dirty="0" smtClean="0"/>
              <a:t>владеет </a:t>
            </a:r>
            <a:r>
              <a:rPr lang="ru-RU" sz="2500" b="1" dirty="0"/>
              <a:t>простыми формами фонематического анализа;</a:t>
            </a:r>
          </a:p>
          <a:p>
            <a:r>
              <a:rPr lang="ru-RU" sz="2500" b="1" dirty="0" smtClean="0"/>
              <a:t>использует </a:t>
            </a:r>
            <a:r>
              <a:rPr lang="ru-RU" sz="2500" b="1" dirty="0"/>
              <a:t>различные виды интонационных конструкций;</a:t>
            </a:r>
          </a:p>
          <a:p>
            <a:r>
              <a:rPr lang="ru-RU" sz="2500" b="1" dirty="0" smtClean="0"/>
              <a:t>выполняет </a:t>
            </a:r>
            <a:r>
              <a:rPr lang="ru-RU" sz="2500" b="1" dirty="0"/>
              <a:t>взаимосвязанные ролевые действия, изображающие социальные функции людей, понимает и называет свою роль;</a:t>
            </a:r>
          </a:p>
          <a:p>
            <a:r>
              <a:rPr lang="ru-RU" sz="2500" b="1" dirty="0" smtClean="0"/>
              <a:t>использует </a:t>
            </a:r>
            <a:r>
              <a:rPr lang="ru-RU" sz="2500" b="1" dirty="0"/>
              <a:t>в ходе игры различные натуральные предметы, их модели, предметы–заместители</a:t>
            </a:r>
            <a:r>
              <a:rPr lang="ru-RU" sz="2500" b="1" dirty="0" smtClean="0"/>
              <a:t>;</a:t>
            </a:r>
          </a:p>
          <a:p>
            <a:r>
              <a:rPr lang="ru-RU" sz="2500" b="1" dirty="0"/>
              <a:t>передает в сюжетно–ролевых и театрализованных играх различные виды социальных отношений;</a:t>
            </a:r>
          </a:p>
          <a:p>
            <a:pPr marL="0" indent="0">
              <a:buNone/>
            </a:pP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3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освоения программы детьми </a:t>
            </a:r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среднего  </a:t>
            </a:r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возраста с </a:t>
            </a:r>
            <a:r>
              <a:rPr lang="ru-RU" sz="2400" dirty="0" err="1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тнр</a:t>
            </a:r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7776865" cy="540060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шести годам ребенок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стремится </a:t>
            </a:r>
            <a:r>
              <a:rPr lang="ru-RU" sz="1400" b="1" dirty="0"/>
              <a:t>к самостоятельности, проявляет относительную независимость от взрослого;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проявляет </a:t>
            </a:r>
            <a:r>
              <a:rPr lang="ru-RU" sz="1400" b="1" dirty="0"/>
              <a:t>доброжелательное отношение к детям, взрослым, оказывает помощь в процессе деятельности, благодарит за помощь;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занимается </a:t>
            </a:r>
            <a:r>
              <a:rPr lang="ru-RU" sz="1400" b="1" dirty="0"/>
              <a:t>продуктивным видом деятельности, не отвлекаясь, в течение некоторого времени (15–20 минут);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устанавливает </a:t>
            </a:r>
            <a:r>
              <a:rPr lang="ru-RU" sz="1400" b="1" dirty="0"/>
              <a:t>причинно–следственные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осуществляет </a:t>
            </a:r>
            <a:r>
              <a:rPr lang="ru-RU" sz="1400" b="1" dirty="0"/>
              <a:t>“пошаговое” планирование с последующим словесным отчетом о последовательности действий сначала с помощью взрослого, к концу периода обучения – самостоятельно;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имеет </a:t>
            </a:r>
            <a:r>
              <a:rPr lang="ru-RU" sz="1400" b="1" dirty="0"/>
              <a:t>представления о независимости количества элементов множества от пространственного расположения предметов, составляющих множество, и их качественных признаков, осуществляет элементарные счетные действия с множествами предметов на основе слухового, тактильного и зрительного восприятия;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имеет </a:t>
            </a:r>
            <a:r>
              <a:rPr lang="ru-RU" sz="1400" b="1" dirty="0"/>
              <a:t>представления о времени на основе наиболее характерных признаков (по наблюдениям в природе, по изображениям на картинках); узнает и называет реальные явления и их изображения: времена года и части суток;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владеет </a:t>
            </a:r>
            <a:r>
              <a:rPr lang="ru-RU" sz="1400" b="1" dirty="0"/>
              <a:t>ситуативной речью в общении с другими детьми и со взрослыми, элементарными коммуникативными умениями, взаимодействует с окружающими взрослыми сверстниками, используя речевые и неречевые средства общения;</a:t>
            </a:r>
          </a:p>
          <a:p>
            <a:pPr>
              <a:spcBef>
                <a:spcPts val="0"/>
              </a:spcBef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0799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92888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освоения программы детьми </a:t>
            </a:r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среднего  </a:t>
            </a:r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дошкольного возраста с </a:t>
            </a:r>
            <a:r>
              <a:rPr lang="ru-RU" sz="2400" dirty="0" err="1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тнр</a:t>
            </a:r>
            <a:r>
              <a:rPr lang="ru-RU" sz="24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7920880" cy="54726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шести годам ребенок</a:t>
            </a:r>
            <a:r>
              <a:rPr lang="ru-RU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/>
              <a:t>может самостоятельно получать новую </a:t>
            </a:r>
            <a:r>
              <a:rPr lang="ru-RU" sz="5600" b="1" dirty="0" smtClean="0"/>
              <a:t>информацию;</a:t>
            </a:r>
            <a:endParaRPr lang="ru-RU" sz="56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/>
              <a:t>обладает значительно возросшим объемом понимания речи и </a:t>
            </a:r>
            <a:r>
              <a:rPr lang="ru-RU" sz="5600" b="1" dirty="0" err="1"/>
              <a:t>звукопроизносительными</a:t>
            </a:r>
            <a:r>
              <a:rPr lang="ru-RU" sz="5600" b="1" dirty="0"/>
              <a:t> возможностями, активным словарным запасом с последующим включением его в простые фразы</a:t>
            </a:r>
            <a:r>
              <a:rPr lang="ru-RU" sz="5600" b="1" dirty="0" smtClean="0"/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в </a:t>
            </a:r>
            <a:r>
              <a:rPr lang="ru-RU" sz="5600" b="1" dirty="0"/>
              <a:t>речи употребляет все части речи, проявляя словотворчество;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сочиняет </a:t>
            </a:r>
            <a:r>
              <a:rPr lang="ru-RU" sz="5600" b="1" dirty="0"/>
              <a:t>небольшую сказку или историю по теме, рассказывает о своих впечатлениях, высказывается по содержанию литературных произведений (с помощью взрослого и самостоятельно);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изображает </a:t>
            </a:r>
            <a:r>
              <a:rPr lang="ru-RU" sz="5600" b="1" dirty="0"/>
              <a:t>предметы с деталями, появляются элементы сюжета, композиции, замысел опережает изображение;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положительно </a:t>
            </a:r>
            <a:r>
              <a:rPr lang="ru-RU" sz="5600" b="1" dirty="0"/>
              <a:t>эмоционально относится к изобразительной деятельности, ее процессу и результатам, знает материалы и средства, используемые в процессе изобразительной деятельности, их свойства;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знает </a:t>
            </a:r>
            <a:r>
              <a:rPr lang="ru-RU" sz="5600" b="1" dirty="0"/>
              <a:t>основные цвета и их оттенки;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сотрудничает </a:t>
            </a:r>
            <a:r>
              <a:rPr lang="ru-RU" sz="5600" b="1" dirty="0"/>
              <a:t>с другими детьми в процессе выполнения коллективных работ;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внимательно </a:t>
            </a:r>
            <a:r>
              <a:rPr lang="ru-RU" sz="5600" b="1" dirty="0"/>
              <a:t>слушает музыку, понимает и интерпретирует выразительные средства музыки, проявляя желание самостоятельно заниматься музыкальной деятельностью;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выполняет </a:t>
            </a:r>
            <a:r>
              <a:rPr lang="ru-RU" sz="5600" b="1" dirty="0"/>
              <a:t>двигательные цепочки из трех–пяти элементов;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выполняет </a:t>
            </a:r>
            <a:r>
              <a:rPr lang="ru-RU" sz="5600" b="1" dirty="0"/>
              <a:t>общеразвивающие упражнения, ходьбу, бег в заданном темпе;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элементарно </a:t>
            </a:r>
            <a:r>
              <a:rPr lang="ru-RU" sz="5600" b="1" dirty="0"/>
              <a:t>описывает по вопросам взрослого свое самочувствие, может привлечь его внимание в случае плохого самочувствия, боли и т. п.;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самостоятельно </a:t>
            </a:r>
            <a:r>
              <a:rPr lang="ru-RU" sz="5600" b="1" dirty="0"/>
              <a:t>и правильно умывается, самостоятельно следит за своим внешним видом, соблюдает культуру поведения за столом, одевается и </a:t>
            </a:r>
            <a:r>
              <a:rPr lang="ru-RU" sz="5600" b="1" dirty="0" smtClean="0"/>
              <a:t>раздевается.</a:t>
            </a:r>
            <a:endParaRPr lang="ru-RU" sz="5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4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444680" cy="98072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</a:t>
            </a: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этапе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авершения освоения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endParaRPr lang="ru-RU" sz="28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7920880" cy="561662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семи–восьми годам ребенок</a:t>
            </a:r>
            <a:r>
              <a:rPr lang="ru-R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обладает </a:t>
            </a:r>
            <a:r>
              <a:rPr lang="ru-RU" sz="5600" b="1" dirty="0"/>
              <a:t>сформированной мотивацией к школьному обучению;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усваивает </a:t>
            </a:r>
            <a:r>
              <a:rPr lang="ru-RU" sz="5600" b="1" dirty="0"/>
              <a:t>значения новых слов на основе знаний о предметах и явлениях окружающего мира;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употребляет </a:t>
            </a:r>
            <a:r>
              <a:rPr lang="ru-RU" sz="5600" b="1" dirty="0"/>
              <a:t>слова, обозначающие личностные характеристики, с </a:t>
            </a:r>
            <a:r>
              <a:rPr lang="ru-RU" sz="5600" b="1" dirty="0" smtClean="0"/>
              <a:t>эмотивным значением</a:t>
            </a:r>
            <a:r>
              <a:rPr lang="ru-RU" sz="5600" b="1" dirty="0"/>
              <a:t>, многозначные;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умеет </a:t>
            </a:r>
            <a:r>
              <a:rPr lang="ru-RU" sz="5600" b="1" dirty="0"/>
              <a:t>подбирать слова с противоположным и сходным значением;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умеет </a:t>
            </a:r>
            <a:r>
              <a:rPr lang="ru-RU" sz="5600" b="1" dirty="0"/>
              <a:t>осмысливать образные выражения и объяснять смысл поговорок (</a:t>
            </a:r>
            <a:r>
              <a:rPr lang="ru-RU" sz="5600" b="1" dirty="0" smtClean="0"/>
              <a:t>при необходимости </a:t>
            </a:r>
            <a:r>
              <a:rPr lang="ru-RU" sz="5600" b="1" dirty="0"/>
              <a:t>прибегает к помощи взрослого);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правильно </a:t>
            </a:r>
            <a:r>
              <a:rPr lang="ru-RU" sz="5600" b="1" dirty="0"/>
              <a:t>употребляет грамматические формы слова; продуктивные и непродуктивные словообразовательные модели;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составляет </a:t>
            </a:r>
            <a:r>
              <a:rPr lang="ru-RU" sz="5600" b="1" dirty="0"/>
              <a:t>различные виды описательных рассказов, текстов (</a:t>
            </a:r>
            <a:r>
              <a:rPr lang="ru-RU" sz="5600" b="1" dirty="0" smtClean="0"/>
              <a:t>описание, повествование</a:t>
            </a:r>
            <a:r>
              <a:rPr lang="ru-RU" sz="5600" b="1" dirty="0"/>
              <a:t>, с элементами рассуждения) с соблюдением цельности и связности высказывания, составляет творческие рассказы;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осуществляет </a:t>
            </a:r>
            <a:r>
              <a:rPr lang="ru-RU" sz="5600" b="1" dirty="0"/>
              <a:t>слуховую и </a:t>
            </a:r>
            <a:r>
              <a:rPr lang="ru-RU" sz="5600" b="1" dirty="0" err="1"/>
              <a:t>слухопроизносительную</a:t>
            </a:r>
            <a:r>
              <a:rPr lang="ru-RU" sz="5600" b="1" dirty="0"/>
              <a:t> дифференциацию звуков по всем дифференциальным признакам;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владеет </a:t>
            </a:r>
            <a:r>
              <a:rPr lang="ru-RU" sz="5600" b="1" dirty="0"/>
              <a:t>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осознает </a:t>
            </a:r>
            <a:r>
              <a:rPr lang="ru-RU" sz="5600" b="1" dirty="0"/>
              <a:t>слоговое строение слова, осуществляет слоговой анализ и синтез слов (двухсложных с открытыми, закрытыми слогами, трехсложных с открытыми слогами, односложных);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/>
              <a:t>правильно </a:t>
            </a:r>
            <a:r>
              <a:rPr lang="ru-RU" sz="5600" b="1" dirty="0"/>
              <a:t>произносит звуки (в соответствии с онтогенезом</a:t>
            </a:r>
            <a:r>
              <a:rPr lang="ru-RU" sz="5600" b="1" dirty="0" smtClean="0"/>
              <a:t>);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/>
              <a:t>владеет основами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19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001"/>
            <a:ext cx="7239000" cy="966727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</a:t>
            </a: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этапе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авершения освоения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endParaRPr lang="ru-RU" sz="28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848872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семи–восьми годам ребенок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выбирает </a:t>
            </a:r>
            <a:r>
              <a:rPr lang="ru-RU" sz="4800" b="1" dirty="0"/>
              <a:t>род занятий, участников по совместной деятельности, избирательно и устойчиво взаимодействует с детьми;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участвует </a:t>
            </a:r>
            <a:r>
              <a:rPr lang="ru-RU" sz="4800" b="1" dirty="0"/>
              <a:t>в коллективном создании замысла в игре и на занятиях;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передает </a:t>
            </a:r>
            <a:r>
              <a:rPr lang="ru-RU" sz="4800" b="1" dirty="0"/>
              <a:t>как можно более точное сообщение другому, проявляя внимание к собеседнику;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регулирует </a:t>
            </a:r>
            <a:r>
              <a:rPr lang="ru-RU" sz="4800" b="1" dirty="0"/>
              <a:t>свое поведение в соответствии с усвоенными нормами и правилами, проявляет кооперативные умения в процессе игры, соблюдая отношения партнерства, взаимопомощи, взаимной поддержки;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отстаивает </a:t>
            </a:r>
            <a:r>
              <a:rPr lang="ru-RU" sz="4800" b="1" dirty="0"/>
              <a:t>усвоенные нормы и правила перед ровесниками и взрослыми, стремится к самостоятельности, проявляет относительную независимость от взрослого;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использует </a:t>
            </a:r>
            <a:r>
              <a:rPr lang="ru-RU" sz="4800" b="1" dirty="0"/>
              <a:t>в играх знания, полученные в ходе экскурсий, наблюдений, знакомства с художественной литературой, картинным материалом, народным творчеством, историческими сведениями, мультфильмами и т.п.;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использует </a:t>
            </a:r>
            <a:r>
              <a:rPr lang="ru-RU" sz="4800" b="1" dirty="0"/>
              <a:t>в процессе продуктивной деятельности все виды словесной регуляции: словесного отчета, словесного сопровождения и словесного планирования деятельности;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устанавливает </a:t>
            </a:r>
            <a:r>
              <a:rPr lang="ru-RU" sz="4800" b="1" dirty="0"/>
              <a:t>причинно–следственные связи между условиями жизни, внешними и функциональными свойствами в животном и растительном мире на основе наблюдений и практического экспериментирования;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моделирует </a:t>
            </a:r>
            <a:r>
              <a:rPr lang="ru-RU" sz="4800" b="1" dirty="0"/>
              <a:t>различные действия, направленные на воспроизведение величины,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/>
              <a:t>формы предметов, протяженности, удаленности с помощью пантомимических, знаково–символических графических и других средств на основе предварительного тактильного и зрительного обследования предметов и их моделей; определяет пространственное расположение предметов относительно себя, геометрические фигуры и тела;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4800" b="1" dirty="0" smtClean="0"/>
              <a:t>владеет </a:t>
            </a:r>
            <a:r>
              <a:rPr lang="ru-RU" sz="4800" b="1" dirty="0"/>
              <a:t>элементарными математическими представлениями: количество в пределах десяти, знает цифры 0, 1–9 в правильном и зеркальном (перевернутом) изображении, среди наложенных друг на друга изображений, соотносит их с количеством предметов; решает простые арифметические задачи устно, используя при необходимости в качестве счетного материала символические изображения;</a:t>
            </a:r>
          </a:p>
          <a:p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60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87671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</a:t>
            </a: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этапе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авершения освоения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программы</a:t>
            </a:r>
            <a:endParaRPr lang="ru-RU" sz="28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7776864" cy="547260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семи–восьми годам ребенок</a:t>
            </a: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/>
              <a:t>определяет времена года, части суток;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самостоятельно </a:t>
            </a:r>
            <a:r>
              <a:rPr lang="ru-RU" sz="2900" b="1" dirty="0"/>
              <a:t>получает новую информацию (задает вопросы, экспериментирует);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пересказывает </a:t>
            </a:r>
            <a:r>
              <a:rPr lang="ru-RU" sz="2900" b="1" dirty="0"/>
              <a:t>литературные произведения, по иллюстративному материалу (картинкам, картинам, фотографиям), содержание которых отражает эмоциональный, игровой, трудовой, познавательный опыт детей;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выполняет </a:t>
            </a:r>
            <a:r>
              <a:rPr lang="ru-RU" sz="2900" b="1" dirty="0"/>
              <a:t>речевые действия в соответствии с планом повествования, составляет рассказы по сюжетным картинкам и по серии сюжетных картинок, используя графические схемы, наглядные опоры;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отражает </a:t>
            </a:r>
            <a:r>
              <a:rPr lang="ru-RU" sz="2900" b="1" dirty="0"/>
              <a:t>в речи собственные впечатления, представления, события своей жизни, составляет с помощью взрослого небольшие сообщения, рассказы “из личного опыта”;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владеет </a:t>
            </a:r>
            <a:r>
              <a:rPr lang="ru-RU" sz="2900" b="1" dirty="0"/>
              <a:t>языковыми операциями, обеспечивающими овладение грамотой;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стремится </a:t>
            </a:r>
            <a:r>
              <a:rPr lang="ru-RU" sz="2900" b="1" dirty="0"/>
              <a:t>к использованию различных средств и материалов в процессе изобразительной деятельности;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имеет </a:t>
            </a:r>
            <a:r>
              <a:rPr lang="ru-RU" sz="2900" b="1" dirty="0"/>
              <a:t>элементарные представления о видах искусства, понимает доступные произведения искусства (картины, иллюстрации к сказкам и рассказам, народная игрушка: семеновская матрешка, дымковская и </a:t>
            </a:r>
            <a:r>
              <a:rPr lang="ru-RU" sz="2900" b="1" dirty="0" err="1"/>
              <a:t>богородская</a:t>
            </a:r>
            <a:r>
              <a:rPr lang="ru-RU" sz="2900" b="1" dirty="0"/>
              <a:t> игрушка, воспринимает музыку, художественную литературу, фольклор;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проявляет </a:t>
            </a:r>
            <a:r>
              <a:rPr lang="ru-RU" sz="2900" b="1" dirty="0"/>
              <a:t>интерес к произведениям народной, классической и современной музыки, музыкальным инструментам;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сопереживает </a:t>
            </a:r>
            <a:r>
              <a:rPr lang="ru-RU" sz="2900" b="1" dirty="0"/>
              <a:t>персонажам художественных произведений;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выполняет </a:t>
            </a:r>
            <a:r>
              <a:rPr lang="ru-RU" sz="2900" b="1" dirty="0"/>
              <a:t>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осуществляет </a:t>
            </a:r>
            <a:r>
              <a:rPr lang="ru-RU" sz="2900" b="1" dirty="0"/>
              <a:t>элементарное двигательное и словесное планирование действий в ходе спортивных упражнений;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знает </a:t>
            </a:r>
            <a:r>
              <a:rPr lang="ru-RU" sz="2900" b="1" dirty="0"/>
              <a:t>и подчиняется правилам подвижных игр, эстафет, игр с элементами спорта;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 smtClean="0"/>
              <a:t>владеет </a:t>
            </a:r>
            <a:r>
              <a:rPr lang="ru-RU" sz="2900" b="1" dirty="0"/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др.).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9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2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6984776" cy="1368152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Программа обеспечивает содержание</a:t>
            </a:r>
            <a:br>
              <a:rPr lang="ru-RU" sz="27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27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cs typeface="Times New Roman" pitchFamily="18" charset="0"/>
              </a:rPr>
              <a:t> психолого-педагогической работы с детьми по образовательным областям:</a:t>
            </a:r>
            <a:r>
              <a:rPr lang="ru-RU" sz="40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flat" dir="t"/>
          </a:scene3d>
          <a:sp3d/>
        </p:spPr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marR="0" lvl="0" indent="0" algn="ctr" defTabSz="8890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080980" y="1513339"/>
            <a:ext cx="3888432" cy="720080"/>
            <a:chOff x="72014" y="257514"/>
            <a:chExt cx="3647950" cy="346531"/>
          </a:xfrm>
          <a:scene3d>
            <a:camera prst="orthographicFront"/>
            <a:lightRig rig="flat" dir="t"/>
          </a:scene3d>
        </p:grpSpPr>
        <p:sp>
          <p:nvSpPr>
            <p:cNvPr id="8" name="Прямоугольник с двумя скругленными соседними углами 7"/>
            <p:cNvSpPr/>
            <p:nvPr/>
          </p:nvSpPr>
          <p:spPr>
            <a:xfrm>
              <a:off x="72014" y="257514"/>
              <a:ext cx="3647950" cy="346531"/>
            </a:xfrm>
            <a:prstGeom prst="round2SameRect">
              <a:avLst>
                <a:gd name="adj1" fmla="val 16670"/>
                <a:gd name="adj2" fmla="val 0"/>
              </a:avLst>
            </a:prstGeom>
            <a:solidFill>
              <a:schemeClr val="bg2">
                <a:lumMod val="50000"/>
              </a:schemeClr>
            </a:solidFill>
            <a:ln w="12700" cap="rnd" cmpd="sng" algn="ctr">
              <a:solidFill>
                <a:schemeClr val="bg2">
                  <a:lumMod val="50000"/>
                </a:schemeClr>
              </a:solidFill>
              <a:prstDash val="solid"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 extrusionH="76200" contourW="12700" prstMaterial="plastic">
              <a:bevelT w="120900" h="88900"/>
              <a:bevelB w="88900" h="31750" prst="angle"/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50000"/>
                </a:schemeClr>
              </a:contourClr>
            </a:sp3d>
          </p:spPr>
        </p:sp>
        <p:sp>
          <p:nvSpPr>
            <p:cNvPr id="9" name="TextBox 8"/>
            <p:cNvSpPr txBox="1"/>
            <p:nvPr/>
          </p:nvSpPr>
          <p:spPr>
            <a:xfrm>
              <a:off x="88933" y="274433"/>
              <a:ext cx="3614112" cy="32961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sp3d extrusionH="76200" contourW="12700">
              <a:extrusionClr>
                <a:schemeClr val="bg2">
                  <a:lumMod val="50000"/>
                </a:schemeClr>
              </a:extrusionClr>
              <a:contourClr>
                <a:schemeClr val="bg2">
                  <a:lumMod val="50000"/>
                </a:schemeClr>
              </a:contourClr>
            </a:sp3d>
          </p:spPr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marR="0" lvl="0" indent="0" algn="ctr" defTabSz="8890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Социально-коммуникативное развитие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062945" y="2482837"/>
            <a:ext cx="3888432" cy="72008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bg2">
              <a:lumMod val="50000"/>
            </a:schemeClr>
          </a:solidFill>
          <a:ln w="12700" cap="rnd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76200" contourW="12700" prstMaterial="plastic">
            <a:bevelT w="120900" h="88900"/>
            <a:bevelB w="88900" h="31750" prst="angle"/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2062945" y="3501008"/>
            <a:ext cx="3888432" cy="72008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bg2">
              <a:lumMod val="50000"/>
            </a:schemeClr>
          </a:solidFill>
          <a:ln w="12700" cap="rnd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76200" contourW="12700" prstMaterial="plastic">
            <a:bevelT w="120900" h="88900"/>
            <a:bevelB w="88900" h="31750" prst="angle"/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2062945" y="4530217"/>
            <a:ext cx="3888432" cy="72008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bg2">
              <a:lumMod val="50000"/>
            </a:schemeClr>
          </a:solidFill>
          <a:ln w="12700" cap="rnd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76200" contourW="12700" prstMaterial="plastic">
            <a:bevelT w="120900" h="88900"/>
            <a:bevelB w="88900" h="31750" prst="angle"/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2062945" y="5641397"/>
            <a:ext cx="3888432" cy="720080"/>
          </a:xfrm>
          <a:prstGeom prst="round2SameRect">
            <a:avLst>
              <a:gd name="adj1" fmla="val 16670"/>
              <a:gd name="adj2" fmla="val 0"/>
            </a:avLst>
          </a:prstGeom>
          <a:solidFill>
            <a:schemeClr val="bg2">
              <a:lumMod val="50000"/>
            </a:schemeClr>
          </a:solidFill>
          <a:ln w="12700" cap="rnd" cmpd="sng" algn="ctr">
            <a:solidFill>
              <a:schemeClr val="bg2">
                <a:lumMod val="50000"/>
              </a:schemeClr>
            </a:solidFill>
            <a:prstDash val="solid"/>
          </a:ln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76200" contourW="12700" prstMaterial="plastic">
            <a:bevelT w="120900" h="88900"/>
            <a:bevelB w="88900" h="31750" prst="angle"/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</p:sp>
      <p:sp>
        <p:nvSpPr>
          <p:cNvPr id="6" name="TextBox 5"/>
          <p:cNvSpPr txBox="1"/>
          <p:nvPr/>
        </p:nvSpPr>
        <p:spPr>
          <a:xfrm>
            <a:off x="2467711" y="2658211"/>
            <a:ext cx="287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99911" y="4655384"/>
            <a:ext cx="3250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0848" y="5816771"/>
            <a:ext cx="243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6037" y="3660993"/>
            <a:ext cx="2192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4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Социально-коммуникативное развитие</a:t>
            </a:r>
            <a:endParaRPr lang="ru-RU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7776864" cy="518457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образовательной области «Социально-коммуникативное развитие»: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/>
              <a:t>Н</a:t>
            </a:r>
            <a:r>
              <a:rPr lang="ru-RU" sz="2900" b="1" dirty="0" smtClean="0"/>
              <a:t>а</a:t>
            </a:r>
            <a:r>
              <a:rPr lang="ru-RU" sz="2900" b="1" dirty="0"/>
              <a:t> первой ступени образования </a:t>
            </a:r>
            <a:r>
              <a:rPr lang="ru-RU" sz="2900" b="1" dirty="0" smtClean="0"/>
              <a:t>совместная деятельность педагогов с детьми предполагает следующие </a:t>
            </a:r>
            <a:r>
              <a:rPr lang="ru-RU" sz="2900" b="1" dirty="0"/>
              <a:t>направления </a:t>
            </a:r>
            <a:r>
              <a:rPr lang="ru-RU" sz="2900" b="1" dirty="0" smtClean="0"/>
              <a:t>работы: формирование </a:t>
            </a:r>
            <a:r>
              <a:rPr lang="ru-RU" sz="2900" b="1" dirty="0"/>
              <a:t>представлений детей о разнообразии окружающего их </a:t>
            </a:r>
            <a:r>
              <a:rPr lang="ru-RU" sz="2900" b="1" dirty="0" smtClean="0"/>
              <a:t>мира людей </a:t>
            </a:r>
            <a:r>
              <a:rPr lang="ru-RU" sz="2900" b="1" dirty="0"/>
              <a:t>и рукотворных </a:t>
            </a:r>
            <a:r>
              <a:rPr lang="ru-RU" sz="2900" b="1" dirty="0" smtClean="0"/>
              <a:t>материалов; воспитание </a:t>
            </a:r>
            <a:r>
              <a:rPr lang="ru-RU" sz="2900" b="1" dirty="0"/>
              <a:t>правильного отношения к людям, вещам </a:t>
            </a:r>
            <a:r>
              <a:rPr lang="ru-RU" sz="2900" b="1" dirty="0" smtClean="0"/>
              <a:t>и т.д.; обучение </a:t>
            </a:r>
            <a:r>
              <a:rPr lang="ru-RU" sz="2900" b="1" dirty="0"/>
              <a:t>способам поведения в обществе, отражающим желания, возможности </a:t>
            </a:r>
            <a:r>
              <a:rPr lang="ru-RU" sz="2900" b="1" dirty="0" smtClean="0"/>
              <a:t>и предпочтения </a:t>
            </a:r>
            <a:r>
              <a:rPr lang="ru-RU" sz="2900" b="1" dirty="0"/>
              <a:t>детей (“хочу – не хочу”, “могу – не могу”, “нравится – не нравится</a:t>
            </a:r>
            <a:r>
              <a:rPr lang="ru-RU" sz="2900" b="1" dirty="0" smtClean="0"/>
              <a:t>”).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/>
              <a:t>Н</a:t>
            </a:r>
            <a:r>
              <a:rPr lang="ru-RU" sz="2900" b="1" dirty="0" smtClean="0"/>
              <a:t>а </a:t>
            </a:r>
            <a:r>
              <a:rPr lang="ru-RU" sz="2900" b="1" dirty="0"/>
              <a:t>второй ступени обучения </a:t>
            </a:r>
            <a:r>
              <a:rPr lang="ru-RU" sz="2900" b="1" dirty="0" smtClean="0"/>
              <a:t>содержание образовательной области направлено </a:t>
            </a:r>
            <a:r>
              <a:rPr lang="ru-RU" sz="2900" b="1" dirty="0"/>
              <a:t>на совершенствование и обогащение навыков игровой деятельности детей с ТНР, дальнейшее приобщение их к элементарным общепринятым нормам и правилам взаимоотношения со сверстниками и взрослыми, в том числе моральным, на обогащение первичных представлений о гендерной и семейной </a:t>
            </a:r>
            <a:r>
              <a:rPr lang="ru-RU" sz="2900" b="1" dirty="0" smtClean="0"/>
              <a:t>принадлежности.</a:t>
            </a:r>
            <a:endParaRPr lang="ru-RU" sz="2900" b="1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900" b="1" dirty="0"/>
              <a:t>Н</a:t>
            </a:r>
            <a:r>
              <a:rPr lang="ru-RU" sz="2900" b="1" dirty="0" smtClean="0"/>
              <a:t>а </a:t>
            </a:r>
            <a:r>
              <a:rPr lang="ru-RU" sz="2900" b="1" dirty="0"/>
              <a:t>третьей ступени </a:t>
            </a:r>
            <a:r>
              <a:rPr lang="ru-RU" sz="2900" b="1" dirty="0" smtClean="0"/>
              <a:t>обучения содержание образовательной области  </a:t>
            </a:r>
            <a:r>
              <a:rPr lang="ru-RU" sz="2900" b="1" dirty="0"/>
              <a:t>направлено на всестороннее развитие у детей с ТНР навыков игровой деятельности, дальнейшее приобщение их к общепринятым нормам и правилам взаимоотношения со сверстниками и взрослыми, </a:t>
            </a:r>
            <a:r>
              <a:rPr lang="ru-RU" sz="2900" b="1" dirty="0" smtClean="0"/>
              <a:t>на </a:t>
            </a:r>
            <a:r>
              <a:rPr lang="ru-RU" sz="2900" b="1" dirty="0"/>
              <a:t>обогащение первичных представлений о гендерной и семейной </a:t>
            </a:r>
            <a:r>
              <a:rPr lang="ru-RU" sz="2900" b="1" dirty="0" smtClean="0"/>
              <a:t>принадлежности. В </a:t>
            </a:r>
            <a:r>
              <a:rPr lang="ru-RU" sz="2900" b="1" dirty="0"/>
              <a:t>этот период в коррекционно–развивающей работе с детьми взрослые создают и расширяют знакомые образовательные ситуации, направленные на стимулирование потребности детей в сотрудничестве, в кооперативных действиях со сверстниками во всех видах деятельности, продолжается работа по активизации речевой деятельности, по дальнейшему накоплению детьми словарного </a:t>
            </a:r>
            <a:r>
              <a:rPr lang="ru-RU" sz="2900" b="1" dirty="0" smtClean="0"/>
              <a:t>запаса.</a:t>
            </a:r>
            <a:endParaRPr lang="ru-RU" sz="2900" b="1" dirty="0"/>
          </a:p>
          <a:p>
            <a:pPr algn="just">
              <a:spcBef>
                <a:spcPts val="0"/>
              </a:spcBef>
            </a:pP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6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904656" cy="79208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Нормативно-правовой </a:t>
            </a:r>
            <a:r>
              <a:rPr lang="ru-RU" sz="2400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базой для разработки программы </a:t>
            </a:r>
            <a:r>
              <a:rPr lang="ru-RU" sz="2400" b="1" dirty="0" err="1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являЮтся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100392" cy="5688632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>
                <a:ea typeface="SimSun"/>
                <a:cs typeface="Times New Roman"/>
              </a:rPr>
              <a:t>Адаптированная основная образовательная программа дошкольного образования детей с тяжелыми нарушениями речи составлена </a:t>
            </a:r>
            <a:r>
              <a:rPr lang="ru-RU" sz="1400" b="1" dirty="0">
                <a:ea typeface="Calibri"/>
                <a:cs typeface="Times New Roman"/>
              </a:rPr>
              <a:t>в соответствии со следующими нормативными документами: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Федеральным </a:t>
            </a:r>
            <a:r>
              <a:rPr lang="ru-RU" sz="1400" b="1" dirty="0">
                <a:ea typeface="Calibri"/>
                <a:cs typeface="Times New Roman"/>
              </a:rPr>
              <a:t>законом от 29 декабря 2012 г. № 273–ФЗ «Об образовании в Российской Федерации»;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Федеральным </a:t>
            </a:r>
            <a:r>
              <a:rPr lang="ru-RU" sz="1400" b="1" dirty="0">
                <a:ea typeface="Calibri"/>
                <a:cs typeface="Times New Roman"/>
              </a:rPr>
              <a:t>государственным образовательным стандартом дошкольного образования, утвержденным Приказом Министерства образования и науки Российской Федерации от 17 октября 2013 г. № 1155;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Санитарно–эпидемиологическими </a:t>
            </a:r>
            <a:r>
              <a:rPr lang="ru-RU" sz="1400" b="1" dirty="0">
                <a:ea typeface="Calibri"/>
                <a:cs typeface="Times New Roman"/>
              </a:rPr>
              <a:t>требованиями к устройству, содержанию и организации режима работы дошкольных образовательных организаций (Постановление Главного государственного санитарного врача РФ от 15 мая 2013 г. № 26 «Об утверждении СанПиН 2.4.1.3049–13»);</a:t>
            </a:r>
          </a:p>
          <a:p>
            <a:pPr marR="354965"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Уставом </a:t>
            </a:r>
            <a:r>
              <a:rPr lang="ru-RU" sz="1400" b="1" dirty="0">
                <a:ea typeface="Calibri"/>
                <a:cs typeface="Times New Roman"/>
              </a:rPr>
              <a:t>ЛОГАУ «Кировский КЦСОН»;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Правилами </a:t>
            </a:r>
            <a:r>
              <a:rPr lang="ru-RU" sz="1400" b="1" dirty="0">
                <a:ea typeface="Calibri"/>
                <a:cs typeface="Times New Roman"/>
              </a:rPr>
              <a:t>приема на обучение по образовательным программам дошкольного образования в ЛОГАУ «Кировский КЦСОН</a:t>
            </a:r>
            <a:r>
              <a:rPr lang="ru-RU" sz="1400" b="1" dirty="0" smtClean="0">
                <a:ea typeface="Calibri"/>
                <a:cs typeface="Times New Roman"/>
              </a:rPr>
              <a:t>».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>
                <a:ea typeface="Calibri"/>
                <a:cs typeface="Times New Roman"/>
              </a:rPr>
              <a:t>	Программа разработана </a:t>
            </a:r>
            <a:r>
              <a:rPr lang="ru-RU" sz="1400" b="1" dirty="0">
                <a:ea typeface="Calibri"/>
                <a:cs typeface="Times New Roman"/>
              </a:rPr>
              <a:t>в соответствии с Федеральным государственным образовательным стандартом дошкольного образования, на основе: 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«</a:t>
            </a:r>
            <a:r>
              <a:rPr lang="ru-RU" sz="1400" b="1" dirty="0">
                <a:ea typeface="Calibri"/>
                <a:cs typeface="Times New Roman"/>
              </a:rPr>
              <a:t>Комплексной образовательной программы дошкольного образования для детей с тяжелыми нарушениями речи (общим недоразвитием речи) с 3 до 7 лет» Н.В. </a:t>
            </a:r>
            <a:r>
              <a:rPr lang="ru-RU" sz="1400" b="1" dirty="0" err="1">
                <a:ea typeface="Calibri"/>
                <a:cs typeface="Times New Roman"/>
              </a:rPr>
              <a:t>Нищевой</a:t>
            </a:r>
            <a:r>
              <a:rPr lang="ru-RU" sz="1400" b="1" dirty="0">
                <a:ea typeface="Calibri"/>
                <a:cs typeface="Times New Roman"/>
              </a:rPr>
              <a:t>;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Примерной </a:t>
            </a:r>
            <a:r>
              <a:rPr lang="ru-RU" sz="1400" b="1" dirty="0">
                <a:ea typeface="Calibri"/>
                <a:cs typeface="Times New Roman"/>
              </a:rPr>
              <a:t>адаптированной основной образовательной программы дошкольного образования детей с тяжелым нарушением речи (одобренной решением федерального учебно-методического объединения по общему образованию 7 декабря 2017 года. Протокол № 6/17).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Основной </a:t>
            </a:r>
            <a:r>
              <a:rPr lang="ru-RU" sz="1400" b="1" dirty="0">
                <a:ea typeface="Calibri"/>
                <a:cs typeface="Times New Roman"/>
              </a:rPr>
              <a:t>образовательной программы дошкольного образования «От рождения до школы» под редакцией Н.Е. </a:t>
            </a:r>
            <a:r>
              <a:rPr lang="ru-RU" sz="1400" b="1" dirty="0" err="1">
                <a:ea typeface="Calibri"/>
                <a:cs typeface="Times New Roman"/>
              </a:rPr>
              <a:t>Вераксы</a:t>
            </a:r>
            <a:r>
              <a:rPr lang="ru-RU" sz="1400" b="1" dirty="0">
                <a:ea typeface="Calibri"/>
                <a:cs typeface="Times New Roman"/>
              </a:rPr>
              <a:t>, Т.С. Комаровой, М.А. Васильевой.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Познавательное развитие</a:t>
            </a:r>
            <a:endParaRPr lang="ru-RU" sz="36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7560840" cy="48463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образовательной области “Познавательное развитие”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>
              <a:spcBef>
                <a:spcPts val="0"/>
              </a:spcBef>
            </a:pPr>
            <a:r>
              <a:rPr lang="ru-RU" sz="1400" b="1" dirty="0"/>
              <a:t>Н</a:t>
            </a:r>
            <a:r>
              <a:rPr lang="ru-RU" sz="1400" b="1" dirty="0" smtClean="0"/>
              <a:t>а </a:t>
            </a:r>
            <a:r>
              <a:rPr lang="ru-RU" sz="1400" b="1" dirty="0"/>
              <a:t>первой ступени </a:t>
            </a:r>
            <a:r>
              <a:rPr lang="ru-RU" sz="1400" b="1" dirty="0" smtClean="0"/>
              <a:t>обучения содержание образовательной области  </a:t>
            </a:r>
            <a:r>
              <a:rPr lang="ru-RU" sz="1400" b="1" dirty="0"/>
              <a:t>обеспечивает: развитие у детей с ТНР познавательной активности; обогащение их сенсомоторного и сенсорного опыта; формирование предпосылок познавательно–исследовательской и конструктивной деятельности; формирование представлений об окружающем мире; формирование элементарных математических представлений.</a:t>
            </a:r>
          </a:p>
          <a:p>
            <a:pPr algn="just">
              <a:spcBef>
                <a:spcPts val="0"/>
              </a:spcBef>
            </a:pPr>
            <a:r>
              <a:rPr lang="ru-RU" sz="1400" b="1" dirty="0" smtClean="0"/>
              <a:t>На </a:t>
            </a:r>
            <a:r>
              <a:rPr lang="ru-RU" sz="1400" b="1" dirty="0"/>
              <a:t>второй ступени обучения </a:t>
            </a:r>
            <a:r>
              <a:rPr lang="ru-RU" sz="1400" b="1" dirty="0" smtClean="0"/>
              <a:t>обеспечивается </a:t>
            </a:r>
            <a:r>
              <a:rPr lang="ru-RU" sz="1400" b="1" dirty="0"/>
              <a:t>повышение познавательной активности детей с ТНР, обогащение их сенсомоторного и сенсорного опыта, формирование предпосылок познавательно–исследовательской и конструктивной деятельности, а также представлений об окружающем мире и формирование элементарных математических представлений.</a:t>
            </a:r>
          </a:p>
          <a:p>
            <a:pPr algn="just">
              <a:spcBef>
                <a:spcPts val="0"/>
              </a:spcBef>
            </a:pPr>
            <a:r>
              <a:rPr lang="ru-RU" sz="1400" b="1" dirty="0"/>
              <a:t>На третьем этапе обучения взрослые создают ситуации для расширения представлений детей о функциональных свойствах и назначении объектов, стимулируют их к анализу, используя вербальные средства общения, разнообразят ситуации для установления причинных, временных и других связей и зависимостей между внутренними и внешними свойствами</a:t>
            </a:r>
            <a:r>
              <a:rPr lang="ru-RU" sz="1400" b="1" dirty="0" smtClean="0"/>
              <a:t>. </a:t>
            </a:r>
            <a:r>
              <a:rPr lang="ru-RU" sz="1400" b="1" dirty="0"/>
              <a:t>Р</a:t>
            </a:r>
            <a:r>
              <a:rPr lang="ru-RU" sz="1400" b="1" dirty="0" smtClean="0"/>
              <a:t>азвитие </a:t>
            </a:r>
            <a:r>
              <a:rPr lang="ru-RU" sz="1400" b="1" dirty="0"/>
              <a:t>у детей с ТНР познавательной активности, обогащение их сенсомоторного и сенсорного опыта, формирование предпосылок познавательно–исследовательской и конструктивной деятельности, а также представлений об окружающем мире и элементарных математических представлений.</a:t>
            </a:r>
          </a:p>
        </p:txBody>
      </p:sp>
    </p:spTree>
    <p:extLst>
      <p:ext uri="{BB962C8B-B14F-4D97-AF65-F5344CB8AC3E}">
        <p14:creationId xmlns:p14="http://schemas.microsoft.com/office/powerpoint/2010/main" val="31206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Речевое развитие</a:t>
            </a:r>
            <a:endParaRPr lang="ru-RU" sz="36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9416"/>
            <a:ext cx="6984776" cy="498793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1" u="sng" dirty="0"/>
              <a:t>Содержание образовательной области “Речевое развитие</a:t>
            </a:r>
            <a:r>
              <a:rPr lang="ru-RU" sz="1600" b="1" u="sng" dirty="0" smtClean="0"/>
              <a:t>”</a:t>
            </a:r>
          </a:p>
          <a:p>
            <a:pPr algn="just">
              <a:spcBef>
                <a:spcPts val="0"/>
              </a:spcBef>
            </a:pPr>
            <a:r>
              <a:rPr lang="ru-RU" sz="1600" b="1" dirty="0"/>
              <a:t>В</a:t>
            </a:r>
            <a:r>
              <a:rPr lang="ru-RU" sz="1600" b="1" dirty="0" smtClean="0"/>
              <a:t> </a:t>
            </a:r>
            <a:r>
              <a:rPr lang="ru-RU" sz="1600" b="1" dirty="0"/>
              <a:t>младшем дошкольном возрасте направлено на формирование у детей с ТНР потребности в общении и элементарных коммуникативных умений</a:t>
            </a:r>
            <a:r>
              <a:rPr lang="ru-RU" sz="1600" b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/>
              <a:t>В среднем </a:t>
            </a:r>
            <a:r>
              <a:rPr lang="ru-RU" sz="1600" b="1" dirty="0"/>
              <a:t>дошкольном возрасте направлено на формирование у детей с ТНР потребности в речевом общении и коммуникативных умений</a:t>
            </a:r>
            <a:r>
              <a:rPr lang="ru-RU" sz="1600" b="1" i="1" dirty="0"/>
              <a:t>.</a:t>
            </a:r>
            <a:r>
              <a:rPr lang="ru-RU" sz="1600" b="1" dirty="0"/>
              <a:t> Основной акцент делается на формирование связной речи</a:t>
            </a:r>
            <a:r>
              <a:rPr lang="ru-RU" sz="1600" b="1" dirty="0" smtClean="0"/>
              <a:t>.</a:t>
            </a:r>
          </a:p>
          <a:p>
            <a:pPr algn="just">
              <a:spcBef>
                <a:spcPts val="0"/>
              </a:spcBef>
            </a:pPr>
            <a:r>
              <a:rPr lang="ru-RU" sz="1600" b="1" dirty="0" smtClean="0"/>
              <a:t>Ведущим направлением на </a:t>
            </a:r>
            <a:r>
              <a:rPr lang="ru-RU" sz="1600" b="1" dirty="0"/>
              <a:t>третьей ступени обучения является формирование связной речи детей с </a:t>
            </a:r>
            <a:r>
              <a:rPr lang="ru-RU" sz="1600" b="1" dirty="0" smtClean="0"/>
              <a:t>ТНР.В </a:t>
            </a:r>
            <a:r>
              <a:rPr lang="ru-RU" sz="1600" b="1" dirty="0"/>
              <a:t>этот период основное внимание уделяется стимулированию речевой активности детей. У них формируется мотивационно–</a:t>
            </a:r>
            <a:r>
              <a:rPr lang="ru-RU" sz="1600" b="1" dirty="0" err="1"/>
              <a:t>потребностный</a:t>
            </a:r>
            <a:r>
              <a:rPr lang="ru-RU" sz="1600" b="1" dirty="0"/>
              <a:t> компонент речевой деятельности, развиваются ее когнитивные предпосылки: восприятие, внимание, память, мышление.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29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Художественно-эстетическое развитие</a:t>
            </a:r>
            <a:endParaRPr lang="ru-RU" sz="32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5558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образовательной области «Художественно-эстетическое развитие»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младшего дошкольного возраста с ТНР приобщают к миру искусства (музыки, живописи). Содержание образовательной области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эстетического мировосприятия у детей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ТНР,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соответствующую их возрасту, особенностям развития моторики и речи среду для занятий детским изобразительным творчеством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 возрасте 4−5–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лет, в том числе и с ТНР, активно проявляет интерес к миру искусства (музыки, живописи). В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зрослые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создают соответствующую возрасту детей, особенностям развития их моторики и речи среду для детского художественного развития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второй ступени обучения вводится сюжетное рисование.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формой организации работы с детьми в этот период становятся занятия,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формированием операционально–технических умений. На этих занятиях особое внимание обращается на проявления детьми самостоятельности и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творчества. Изобразительная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 в старшем дошкольном возрасте предполагает решение изобразительных задач (нарисовать, слепить, сделать аппликацию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Продолжается работа по формированию представлений о творчестве композиторов, 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инструментах, об элементарных музыкальных формах.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0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ru-RU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 развитие</a:t>
            </a:r>
            <a:endParaRPr lang="ru-RU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776864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образовательной области «Физическое развитие»:</a:t>
            </a:r>
          </a:p>
          <a:p>
            <a:r>
              <a:rPr lang="ru-RU" b="1" dirty="0"/>
              <a:t>Н</a:t>
            </a:r>
            <a:r>
              <a:rPr lang="ru-RU" b="1" dirty="0" smtClean="0"/>
              <a:t>а </a:t>
            </a:r>
            <a:r>
              <a:rPr lang="ru-RU" b="1" dirty="0"/>
              <a:t>первой ступени обучения детей с </a:t>
            </a:r>
            <a:r>
              <a:rPr lang="ru-RU" b="1" dirty="0" smtClean="0"/>
              <a:t> ТНР решаются </a:t>
            </a:r>
            <a:r>
              <a:rPr lang="ru-RU" b="1" dirty="0"/>
              <a:t>в разнообразных формах </a:t>
            </a:r>
            <a:r>
              <a:rPr lang="ru-RU" b="1" dirty="0" smtClean="0"/>
              <a:t>работы (</a:t>
            </a:r>
            <a:r>
              <a:rPr lang="ru-RU" b="1" dirty="0"/>
              <a:t>занятие физкультурой, утренняя зарядка, бодрящая зарядка после дневного сна, подвижные игры, физкультурные упражнения, прогулки, спортивные развлечения, лечебная физкультура, массаж и закаливание, а также воспитание культурно–гигиенических навыков и представлений о здоровом образе жизни</a:t>
            </a:r>
            <a:r>
              <a:rPr lang="ru-RU" b="1" dirty="0" smtClean="0"/>
              <a:t>).</a:t>
            </a:r>
          </a:p>
          <a:p>
            <a:r>
              <a:rPr lang="ru-RU" b="1" dirty="0"/>
              <a:t>Н</a:t>
            </a:r>
            <a:r>
              <a:rPr lang="ru-RU" b="1" dirty="0" smtClean="0"/>
              <a:t>а </a:t>
            </a:r>
            <a:r>
              <a:rPr lang="ru-RU" b="1" dirty="0"/>
              <a:t>второй ступени обучения детей с ТНР содержание образовательной области </a:t>
            </a:r>
            <a:r>
              <a:rPr lang="ru-RU" b="1" dirty="0" smtClean="0"/>
              <a:t>также </a:t>
            </a:r>
            <a:r>
              <a:rPr lang="ru-RU" b="1" dirty="0"/>
              <a:t>тесно </a:t>
            </a:r>
            <a:r>
              <a:rPr lang="ru-RU" b="1" dirty="0" smtClean="0"/>
              <a:t>связано </a:t>
            </a:r>
            <a:r>
              <a:rPr lang="ru-RU" b="1" dirty="0"/>
              <a:t>с </a:t>
            </a:r>
            <a:r>
              <a:rPr lang="ru-RU" b="1" dirty="0" smtClean="0"/>
              <a:t>содержанием </a:t>
            </a:r>
            <a:r>
              <a:rPr lang="ru-RU" b="1" dirty="0"/>
              <a:t>логопедической работы и образовательных областей “Познавательное развитие”, “Социально–коммуникативное развитие”, “Художественно–эстетическое развитие</a:t>
            </a:r>
            <a:r>
              <a:rPr lang="ru-RU" b="1" dirty="0" smtClean="0"/>
              <a:t>”. В </a:t>
            </a:r>
            <a:r>
              <a:rPr lang="ru-RU" b="1" dirty="0"/>
              <a:t>этот период реализация задач образовательной области “Физическое развитие” должна стать прочной основой, интегрирующей сенсорно–перцептивное и моторно–двигательное развитие детей с нарушением речи.</a:t>
            </a:r>
          </a:p>
          <a:p>
            <a:r>
              <a:rPr lang="ru-RU" b="1" dirty="0"/>
              <a:t>На третьей ступени обучения продолжается работа по формированию правильной осанки, организованности, самостоятельности, инициативы. Во время игр и упражнений дети учатся соблюдать правила, участвуют в подготовке и уборке места проведения занятий. Взрослые привлекают детей к посильному участию в подготовке физкультурных праздников, спортивных досугов, создают условия для проявления их творческих способностей в ходе изготовления спортивных атрибутов и т. д. </a:t>
            </a:r>
            <a:r>
              <a:rPr lang="ru-RU" b="1" dirty="0" smtClean="0"/>
              <a:t>В </a:t>
            </a:r>
            <a:r>
              <a:rPr lang="ru-RU" b="1" dirty="0"/>
              <a:t>этот возрастной период в занятия с детьми с ТНР вводятся комплексы аэробики, а также различные импровизационные задания, способствующие развитию двигательной креативности детей. Дети под руководством взрослых осваивают элементы аутотренинга.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5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1281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Часть Программы, формируемая </a:t>
            </a:r>
            <a:b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cs typeface="Times New Roman" panose="02020603050405020304" pitchFamily="18" charset="0"/>
              </a:rPr>
              <a:t>участниками образовательного процесса</a:t>
            </a:r>
            <a:r>
              <a:rPr lang="ru-RU" sz="36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Основы безопасности детей</a:t>
            </a: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дошкольного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возраста» </a:t>
            </a:r>
          </a:p>
          <a:p>
            <a:pPr marL="0" lvl="0" indent="0" algn="ctr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Р.Б.Стеркина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Н.Н.Авдеева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О.Л.Князев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Цель: 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cs typeface="Times New Roman" pitchFamily="18" charset="0"/>
              </a:rPr>
              <a:t>воспитание </a:t>
            </a:r>
            <a:r>
              <a:rPr lang="ru-RU" sz="2400" dirty="0">
                <a:cs typeface="Times New Roman" pitchFamily="18" charset="0"/>
              </a:rPr>
              <a:t>у ребенка навыков адекватного поведения в различных неожиданных ситуациях, самостоятельности и ответственности за свое поведение.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757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коррекционная работа </a:t>
            </a: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с детьми с ТНР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239000" cy="51149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коррекционной работы обеспечивает: </a:t>
            </a:r>
          </a:p>
          <a:p>
            <a:r>
              <a:rPr lang="ru-RU" b="1" dirty="0" smtClean="0"/>
              <a:t>выявление </a:t>
            </a:r>
            <a:r>
              <a:rPr lang="ru-RU" b="1" dirty="0"/>
              <a:t>особых образовательных потребностей детей с ТНР, обусловленных недостатками в их психофизическом и речевом развитии; </a:t>
            </a:r>
          </a:p>
          <a:p>
            <a:r>
              <a:rPr lang="ru-RU" b="1" dirty="0" smtClean="0"/>
              <a:t>осуществление</a:t>
            </a:r>
            <a:r>
              <a:rPr lang="ru-RU" b="1" dirty="0"/>
              <a:t> индивидуально–ориентированной психолого–медико–педагогической помощи воспитанникам с ТНР с учетом их психофизического, речевого развития, индивидуальных возможностей и в соответствии с рекомендациями психолого–медико–педагогической комиссии;  </a:t>
            </a:r>
          </a:p>
          <a:p>
            <a:r>
              <a:rPr lang="ru-RU" b="1" dirty="0" smtClean="0"/>
              <a:t>возможность </a:t>
            </a:r>
            <a:r>
              <a:rPr lang="ru-RU" b="1" dirty="0"/>
              <a:t>освоения детьми с ТНР адаптированной основной образовательной программы дошкольного образования.</a:t>
            </a:r>
          </a:p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программы:  </a:t>
            </a:r>
          </a:p>
          <a:p>
            <a:r>
              <a:rPr lang="ru-RU" b="1" dirty="0" smtClean="0"/>
              <a:t>определение </a:t>
            </a:r>
            <a:r>
              <a:rPr lang="ru-RU" b="1" dirty="0"/>
              <a:t>особых образовательных потребностей детей с ТНР, обусловленных уровнем их речевого развития и степенью выраженности нарушения;</a:t>
            </a:r>
          </a:p>
          <a:p>
            <a:r>
              <a:rPr lang="ru-RU" b="1" dirty="0" smtClean="0"/>
              <a:t>коррекция </a:t>
            </a:r>
            <a:r>
              <a:rPr lang="ru-RU" b="1" dirty="0"/>
              <a:t>речевых нарушений на основе координации педагогических, психологических и медицинских средств воздействия;  </a:t>
            </a:r>
          </a:p>
          <a:p>
            <a:r>
              <a:rPr lang="ru-RU" b="1" dirty="0" smtClean="0"/>
              <a:t>оказание </a:t>
            </a:r>
            <a:r>
              <a:rPr lang="ru-RU" b="1" dirty="0"/>
              <a:t>родителям (законным представителям) детей с ТНР консультативной и методической помощи по особенностям развития детей с ТНР и направлениям коррекционного воздействия.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2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коррекционная работа с детьми с ТНР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коррекционной работы предусматривает</a:t>
            </a:r>
            <a:r>
              <a:rPr lang="ru-RU" b="1" dirty="0"/>
              <a:t>: </a:t>
            </a:r>
          </a:p>
          <a:p>
            <a:r>
              <a:rPr lang="ru-RU" b="1" dirty="0" smtClean="0"/>
              <a:t>проведение </a:t>
            </a:r>
            <a:r>
              <a:rPr lang="ru-RU" b="1" dirty="0"/>
              <a:t>индивидуальной и подгрупповой логопедической работы, обеспечивающей удовлетворение особых образовательных потребностей детей с ТНР с целью преодоления неречевых и речевых расстройств;  </a:t>
            </a:r>
          </a:p>
          <a:p>
            <a:r>
              <a:rPr lang="ru-RU" b="1" dirty="0" smtClean="0"/>
              <a:t>достижение </a:t>
            </a:r>
            <a:r>
              <a:rPr lang="ru-RU" b="1" dirty="0"/>
              <a:t>уровня речевого развития, оптимального для ребёнка, и обеспечивающего возможность использования освоенных умений и навыков в разных видах детской деятельности и в различных коммуникативных ситуациях;</a:t>
            </a:r>
          </a:p>
          <a:p>
            <a:r>
              <a:rPr lang="ru-RU" b="1" dirty="0" smtClean="0"/>
              <a:t>обеспечение </a:t>
            </a:r>
            <a:r>
              <a:rPr lang="ru-RU" b="1" dirty="0"/>
              <a:t>коррекционной направленности при реализации содержания образовательных областей и воспитательных мероприятий;  </a:t>
            </a:r>
          </a:p>
          <a:p>
            <a:r>
              <a:rPr lang="ru-RU" b="1" dirty="0" smtClean="0"/>
              <a:t>психолого–педагогическое </a:t>
            </a:r>
            <a:r>
              <a:rPr lang="ru-RU" b="1" dirty="0"/>
              <a:t>сопровождение семьи (законных представителей) с целью ее активного включения в коррекционно–развивающую работу с детьми; организацию партнерских отношений с родителями (законными представителями).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3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Взаимодействие с семьями воспитанников</a:t>
            </a:r>
            <a:endParaRPr lang="ru-RU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 </a:t>
            </a:r>
          </a:p>
          <a:p>
            <a:pPr marL="0" indent="0">
              <a:buNone/>
            </a:pPr>
            <a:r>
              <a:rPr lang="ru-RU" sz="1700" b="1" dirty="0" smtClean="0"/>
              <a:t>обеспечение </a:t>
            </a:r>
            <a:r>
              <a:rPr lang="ru-RU" sz="1700" b="1" dirty="0"/>
              <a:t>взаимодействия с семьей, вовлечение родителей в образовательный процесс для формирования у них компетентной педагогической позиции по отношению к собственному ребенку, способствовать формированию в семье максимально комфортных условий для личностного роста и развития ребёнка, возрождению семейного воспитания</a:t>
            </a:r>
            <a:r>
              <a:rPr lang="ru-RU" sz="1700" b="1" dirty="0" smtClean="0"/>
              <a:t>.</a:t>
            </a:r>
          </a:p>
          <a:p>
            <a:r>
              <a:rPr lang="ru-RU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cs typeface="Times New Roman" pitchFamily="18" charset="0"/>
              </a:rPr>
              <a:t>- Формирование </a:t>
            </a:r>
            <a:r>
              <a:rPr lang="ru-RU" sz="1700" b="1" dirty="0">
                <a:cs typeface="Times New Roman" pitchFamily="18" charset="0"/>
              </a:rPr>
              <a:t>психолого – педагогических знаний родителей;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cs typeface="Times New Roman" pitchFamily="18" charset="0"/>
              </a:rPr>
              <a:t>- Приобщение </a:t>
            </a:r>
            <a:r>
              <a:rPr lang="ru-RU" sz="1700" b="1" dirty="0">
                <a:cs typeface="Times New Roman" pitchFamily="18" charset="0"/>
              </a:rPr>
              <a:t>родителей к участию в жизни ЛОГАУ «Кировский КЦСОН»;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cs typeface="Times New Roman" pitchFamily="18" charset="0"/>
              </a:rPr>
              <a:t>- Оказание </a:t>
            </a:r>
            <a:r>
              <a:rPr lang="ru-RU" sz="1700" b="1" dirty="0">
                <a:cs typeface="Times New Roman" pitchFamily="18" charset="0"/>
              </a:rPr>
              <a:t>помощи семьям воспитанников в развитии, воспитании и обучении детей;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cs typeface="Times New Roman" pitchFamily="18" charset="0"/>
              </a:rPr>
              <a:t>- Оказание </a:t>
            </a:r>
            <a:r>
              <a:rPr lang="ru-RU" sz="1700" b="1" dirty="0">
                <a:cs typeface="Times New Roman" pitchFamily="18" charset="0"/>
              </a:rPr>
              <a:t>социально – психологической помощи родителям в осознании собственных семейных и социально – средовых ресурсов, способствующих преодолению внутрисемейных проблем и проблем взаимоотношений с ребёнком;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dirty="0" smtClean="0">
                <a:cs typeface="Times New Roman" pitchFamily="18" charset="0"/>
              </a:rPr>
              <a:t>- Формирование </a:t>
            </a:r>
            <a:r>
              <a:rPr lang="ru-RU" sz="1700" b="1" dirty="0">
                <a:cs typeface="Times New Roman" pitchFamily="18" charset="0"/>
              </a:rPr>
              <a:t>родительской ответственности.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3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Направления и формы взаимодействия с семьями </a:t>
            </a:r>
            <a:r>
              <a:rPr lang="ru-RU" sz="20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ДОШКОЛЬНИКОВ</a:t>
            </a:r>
            <a:endParaRPr lang="ru-RU" sz="20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2056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20479"/>
            <a:ext cx="6912768" cy="583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27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6419056" cy="397305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7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br>
              <a:rPr lang="ru-RU" sz="7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72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26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Цель программы</a:t>
            </a:r>
            <a:endParaRPr lang="ru-RU" b="1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5974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ea typeface="Times New Roman"/>
              </a:rPr>
              <a:t>Построение </a:t>
            </a:r>
            <a:r>
              <a:rPr lang="ru-RU" sz="2800" b="1" dirty="0">
                <a:ea typeface="Times New Roman"/>
              </a:rPr>
              <a:t>системы работы в группе детей с тяжелыми нарушениями речи (общим недоразвитием речи) в возрасте с 3 до 7 лет, предусматривающей полную интеграцию действий всех специалистов </a:t>
            </a:r>
            <a:r>
              <a:rPr lang="ru-RU" sz="2800" b="1" dirty="0" smtClean="0">
                <a:ea typeface="Times New Roman"/>
              </a:rPr>
              <a:t>учреждения и </a:t>
            </a:r>
            <a:r>
              <a:rPr lang="ru-RU" sz="2800" b="1" dirty="0">
                <a:ea typeface="Times New Roman"/>
              </a:rPr>
              <a:t>родителей дошкольников. </a:t>
            </a:r>
            <a:endParaRPr lang="ru-RU" sz="2800" b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86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программы:</a:t>
            </a:r>
            <a:endParaRPr lang="ru-RU" sz="3600" b="1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8100392" cy="5904656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реализация </a:t>
            </a:r>
            <a:r>
              <a:rPr lang="ru-RU" sz="6400" b="1" dirty="0">
                <a:ea typeface="Calibri"/>
                <a:cs typeface="Times New Roman"/>
              </a:rPr>
              <a:t>адаптированной основной образовательной программы;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 </a:t>
            </a:r>
            <a:r>
              <a:rPr lang="ru-RU" sz="6400" b="1" dirty="0">
                <a:ea typeface="Calibri"/>
                <a:cs typeface="Times New Roman"/>
              </a:rPr>
              <a:t>коррекция недостатков психофизического развития детей с ТНР; 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охрана </a:t>
            </a:r>
            <a:r>
              <a:rPr lang="ru-RU" sz="6400" b="1" dirty="0">
                <a:ea typeface="Calibri"/>
                <a:cs typeface="Times New Roman"/>
              </a:rPr>
              <a:t>и укрепление физического и психического развития детей с ТНР, в том числе их эмоционального благополучия;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обеспечение </a:t>
            </a:r>
            <a:r>
              <a:rPr lang="ru-RU" sz="6400" b="1" dirty="0">
                <a:ea typeface="Calibri"/>
                <a:cs typeface="Times New Roman"/>
              </a:rPr>
              <a:t>равных возможностей для полноценного развития ребенка с ТНР в период дошкольного детства независимо от места проживания, пола, нации, языка, социального статуса;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создание </a:t>
            </a:r>
            <a:r>
              <a:rPr lang="ru-RU" sz="6400" b="1" dirty="0">
                <a:ea typeface="Calibri"/>
                <a:cs typeface="Times New Roman"/>
              </a:rPr>
              <a:t>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другими детьми, взрослыми и миром;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объединение </a:t>
            </a:r>
            <a:r>
              <a:rPr lang="ru-RU" sz="6400" b="1" dirty="0">
                <a:ea typeface="Calibri"/>
                <a:cs typeface="Times New Roman"/>
              </a:rPr>
              <a:t>обучения и воспитания в целостный образовательный процесс на основе духовно–нравственных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формирование </a:t>
            </a:r>
            <a:r>
              <a:rPr lang="ru-RU" sz="6400" b="1" dirty="0">
                <a:ea typeface="Calibri"/>
                <a:cs typeface="Times New Roman"/>
              </a:rPr>
              <a:t>общей культуры личности детей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формирование </a:t>
            </a:r>
            <a:r>
              <a:rPr lang="ru-RU" sz="6400" b="1" dirty="0">
                <a:ea typeface="Calibri"/>
                <a:cs typeface="Times New Roman"/>
              </a:rPr>
              <a:t>социокультурной среды, соответствующей психофизическим и индивидуальным особенностям детей с ТНР;</a:t>
            </a:r>
          </a:p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6400" b="1" dirty="0" smtClean="0">
                <a:ea typeface="Calibri"/>
                <a:cs typeface="Times New Roman"/>
              </a:rPr>
              <a:t>обеспечение </a:t>
            </a:r>
            <a:r>
              <a:rPr lang="ru-RU" sz="6400" b="1" dirty="0">
                <a:ea typeface="Calibri"/>
                <a:cs typeface="Times New Roman"/>
              </a:rPr>
              <a:t>психолого–педагогической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 с ТНР.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36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6965245" cy="1202485"/>
          </a:xfrm>
        </p:spPr>
        <p:txBody>
          <a:bodyPr>
            <a:normAutofit fontScale="90000"/>
          </a:bodyPr>
          <a:lstStyle/>
          <a:p>
            <a:pPr algn="ctr">
              <a:spcAft>
                <a:spcPts val="0"/>
              </a:spcAft>
            </a:pPr>
            <a:r>
              <a:rPr lang="ru-RU" sz="3100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a typeface="Calibri"/>
                <a:cs typeface="Times New Roman"/>
              </a:rPr>
              <a:t>Принципы и подходы </a:t>
            </a:r>
            <a:br>
              <a:rPr lang="ru-RU" sz="3100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a typeface="Calibri"/>
                <a:cs typeface="Times New Roman"/>
              </a:rPr>
            </a:br>
            <a:r>
              <a:rPr lang="ru-RU" sz="3100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a typeface="Calibri"/>
                <a:cs typeface="Times New Roman"/>
              </a:rPr>
              <a:t>к формированию программы</a:t>
            </a:r>
            <a:r>
              <a:rPr lang="ru-RU" sz="3600" dirty="0">
                <a:ea typeface="Times New Roman"/>
                <a:cs typeface="Times New Roman"/>
              </a:rPr>
              <a:t/>
            </a:r>
            <a:br>
              <a:rPr lang="ru-RU" sz="3600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7956376" cy="5760640"/>
          </a:xfrm>
        </p:spPr>
        <p:txBody>
          <a:bodyPr>
            <a:normAutofit fontScale="25000" lnSpcReduction="20000"/>
          </a:bodyPr>
          <a:lstStyle/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полноценное </a:t>
            </a:r>
            <a:r>
              <a:rPr lang="ru-RU" sz="5600" b="1" dirty="0">
                <a:ea typeface="Calibri"/>
                <a:cs typeface="Times New Roman"/>
              </a:rPr>
              <a:t>проживание ребенком всех этапов детства (раннего и дошкольного) обогащения (амплификации) детского развития;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индивидуализация </a:t>
            </a:r>
            <a:r>
              <a:rPr lang="ru-RU" sz="5600" b="1" dirty="0">
                <a:ea typeface="Calibri"/>
                <a:cs typeface="Times New Roman"/>
              </a:rPr>
              <a:t>дошкольного образования (в том числе одарённых детей и детей с ограниченными возможностями здоровья);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содействие </a:t>
            </a:r>
            <a:r>
              <a:rPr lang="ru-RU" sz="5600" b="1" dirty="0">
                <a:ea typeface="Calibri"/>
                <a:cs typeface="Times New Roman"/>
              </a:rPr>
              <a:t>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сотрудничество </a:t>
            </a:r>
            <a:r>
              <a:rPr lang="ru-RU" sz="5600" b="1" dirty="0" smtClean="0">
                <a:ea typeface="Calibri"/>
                <a:cs typeface="Times New Roman"/>
              </a:rPr>
              <a:t>Учреждения </a:t>
            </a:r>
            <a:r>
              <a:rPr lang="ru-RU" sz="5600" b="1" dirty="0">
                <a:ea typeface="Calibri"/>
                <a:cs typeface="Times New Roman"/>
              </a:rPr>
              <a:t>с семьей. Открытость в отношении семьи, уважение семейных ценностей и традиций;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позитивная </a:t>
            </a:r>
            <a:r>
              <a:rPr lang="ru-RU" sz="5600" b="1" dirty="0">
                <a:ea typeface="Calibri"/>
                <a:cs typeface="Times New Roman"/>
              </a:rPr>
              <a:t>социализация. Приобщение к традициям семьи, общества, государства; освоение культурных норм, средств и способов деятельности;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принцип </a:t>
            </a:r>
            <a:r>
              <a:rPr lang="ru-RU" sz="5600" b="1" dirty="0">
                <a:ea typeface="Calibri"/>
                <a:cs typeface="Times New Roman"/>
              </a:rPr>
              <a:t>интеграции образовательных областей – обеспечивается через взаимопроникновение материала из разных образовательных областей через разнообразные виды деятельности;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сетевое </a:t>
            </a:r>
            <a:r>
              <a:rPr lang="ru-RU" sz="5600" b="1" dirty="0">
                <a:ea typeface="Calibri"/>
                <a:cs typeface="Times New Roman"/>
              </a:rPr>
              <a:t>взаимодействие с организациями социализации, образования, охраны здоровья и другими партнерами, которые могут внести вклад в развитие и образование детей; 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возрастная </a:t>
            </a:r>
            <a:r>
              <a:rPr lang="ru-RU" sz="5600" b="1" dirty="0">
                <a:ea typeface="Calibri"/>
                <a:cs typeface="Times New Roman"/>
              </a:rPr>
              <a:t>адекватность образования – подбор содержания и методов дошкольного образования в соответствии с возрастными особенностями детей; использование всех специфических видов деятельности;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поддержка </a:t>
            </a:r>
            <a:r>
              <a:rPr lang="ru-RU" sz="5600" b="1" dirty="0">
                <a:ea typeface="Calibri"/>
                <a:cs typeface="Times New Roman"/>
              </a:rPr>
              <a:t>разнообразия детства; сохранение уникальности и </a:t>
            </a:r>
            <a:r>
              <a:rPr lang="ru-RU" sz="5600" b="1" dirty="0" err="1">
                <a:ea typeface="Calibri"/>
                <a:cs typeface="Times New Roman"/>
              </a:rPr>
              <a:t>самоценности</a:t>
            </a:r>
            <a:r>
              <a:rPr lang="ru-RU" sz="5600" b="1" dirty="0">
                <a:ea typeface="Calibri"/>
                <a:cs typeface="Times New Roman"/>
              </a:rPr>
              <a:t> детства как важного этапа в общем развитии человека;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реализация </a:t>
            </a:r>
            <a:r>
              <a:rPr lang="ru-RU" sz="5600" b="1" dirty="0">
                <a:ea typeface="Calibri"/>
                <a:cs typeface="Times New Roman"/>
              </a:rPr>
              <a:t>Программы в формах, специфических для детей данной возрастной группы, прежде всего в форме игры, познавательной и исследовательской деятельности, в форме творческой активности, обеспечивающей художественно–эстетическое развитие ребенка;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 smtClean="0">
                <a:ea typeface="Calibri"/>
                <a:cs typeface="Times New Roman"/>
              </a:rPr>
              <a:t>возможности </a:t>
            </a:r>
            <a:r>
              <a:rPr lang="ru-RU" sz="5600" b="1" dirty="0">
                <a:ea typeface="Calibri"/>
                <a:cs typeface="Times New Roman"/>
              </a:rPr>
              <a:t>освоения ребенком Программы на разных этапах ее реализации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6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a typeface="Calibri"/>
                <a:cs typeface="Times New Roman"/>
              </a:rPr>
              <a:t>Принципы и подходы </a:t>
            </a:r>
            <a:b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a typeface="Calibri"/>
                <a:cs typeface="Times New Roman"/>
              </a:rPr>
            </a:br>
            <a:r>
              <a:rPr lang="ru-RU" sz="2800" dirty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a typeface="Calibri"/>
                <a:cs typeface="Times New Roman"/>
              </a:rPr>
              <a:t>к формированию программы</a:t>
            </a:r>
            <a:endParaRPr lang="ru-RU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9416"/>
            <a:ext cx="7516688" cy="4846320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b="1" dirty="0" smtClean="0">
                <a:ea typeface="Calibri"/>
              </a:rPr>
              <a:t>Программа </a:t>
            </a:r>
            <a:r>
              <a:rPr lang="ru-RU" sz="3300" b="1" dirty="0">
                <a:ea typeface="Calibri"/>
              </a:rPr>
              <a:t>построена на принципах, сформулированных «Комплексной образовательной программой дошкольного образования для детей с тяжелыми нарушениями речи (общим недоразвитием речи) с 3 до 7 лет» Н.В. </a:t>
            </a:r>
            <a:r>
              <a:rPr lang="ru-RU" sz="3300" b="1" dirty="0" err="1">
                <a:ea typeface="Calibri"/>
              </a:rPr>
              <a:t>Нищевой</a:t>
            </a:r>
            <a:endParaRPr lang="ru-RU" sz="3300" b="1" dirty="0" smtClean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индивидуализации</a:t>
            </a:r>
            <a:r>
              <a:rPr lang="ru-RU" sz="3300" b="1" dirty="0">
                <a:ea typeface="Calibri"/>
                <a:cs typeface="Times New Roman"/>
              </a:rPr>
              <a:t>, учета возможностей, особенностей развития и потребностей каждого ребенка; </a:t>
            </a:r>
            <a:endParaRPr lang="ru-RU" sz="29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признании </a:t>
            </a:r>
            <a:r>
              <a:rPr lang="ru-RU" sz="3300" b="1" dirty="0">
                <a:ea typeface="Calibri"/>
                <a:cs typeface="Times New Roman"/>
              </a:rPr>
              <a:t>каждого ребенка полноправным участником образовательного процесса;</a:t>
            </a:r>
            <a:endParaRPr lang="ru-RU" sz="29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поддержки </a:t>
            </a:r>
            <a:r>
              <a:rPr lang="ru-RU" sz="3300" b="1" dirty="0">
                <a:ea typeface="Calibri"/>
                <a:cs typeface="Times New Roman"/>
              </a:rPr>
              <a:t>детской инициативы и формирования познавательных интересов каждого ребенка;</a:t>
            </a:r>
            <a:endParaRPr lang="ru-RU" sz="29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интеграции </a:t>
            </a:r>
            <a:r>
              <a:rPr lang="ru-RU" sz="3300" b="1" dirty="0">
                <a:ea typeface="Calibri"/>
                <a:cs typeface="Times New Roman"/>
              </a:rPr>
              <a:t>усилий специалистов;</a:t>
            </a:r>
            <a:endParaRPr lang="ru-RU" sz="29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конкретности </a:t>
            </a:r>
            <a:r>
              <a:rPr lang="ru-RU" sz="3300" b="1" dirty="0">
                <a:ea typeface="Calibri"/>
                <a:cs typeface="Times New Roman"/>
              </a:rPr>
              <a:t>и доступности учебного материала, соответствия требований, методов, приемов и условий образования индивидуальным и возрастным особенностям детей;</a:t>
            </a:r>
            <a:endParaRPr lang="ru-RU" sz="29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систематичности </a:t>
            </a:r>
            <a:r>
              <a:rPr lang="ru-RU" sz="3300" b="1" dirty="0">
                <a:ea typeface="Calibri"/>
                <a:cs typeface="Times New Roman"/>
              </a:rPr>
              <a:t>и взаимосвязи учебного материала;</a:t>
            </a:r>
            <a:endParaRPr lang="ru-RU" sz="29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300" b="1" dirty="0" smtClean="0">
                <a:ea typeface="Calibri"/>
                <a:cs typeface="Times New Roman"/>
              </a:rPr>
              <a:t>постепенности </a:t>
            </a:r>
            <a:r>
              <a:rPr lang="ru-RU" sz="3300" b="1" dirty="0">
                <a:ea typeface="Calibri"/>
                <a:cs typeface="Times New Roman"/>
              </a:rPr>
              <a:t>подачи учебного материала.</a:t>
            </a:r>
            <a:endParaRPr lang="ru-RU" sz="29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08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5688632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Форма и виды занятий</a:t>
            </a:r>
            <a:endParaRPr lang="ru-RU" b="1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6840760" cy="4536504"/>
          </a:xfrm>
        </p:spPr>
        <p:txBody>
          <a:bodyPr>
            <a:normAutofit fontScale="77500" lnSpcReduction="20000"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2400" algn="l"/>
                <a:tab pos="457200" algn="l"/>
              </a:tabLst>
            </a:pPr>
            <a:r>
              <a:rPr lang="ru-RU" b="1" dirty="0" smtClean="0">
                <a:ea typeface="Calibri"/>
                <a:cs typeface="Times New Roman"/>
              </a:rPr>
              <a:t>Образовательная деятельность, осуществляемая в процессе организации различных видов детской деятельности (игровой, коммуникативной, трудовой, познавательно–исследовательской, продуктивной, музыкально–художественной, чтения</a:t>
            </a:r>
            <a:r>
              <a:rPr lang="ru-RU" b="1" dirty="0" smtClean="0">
                <a:ea typeface="Calibri"/>
                <a:cs typeface="Times New Roman"/>
              </a:rPr>
              <a:t>).</a:t>
            </a:r>
            <a:endParaRPr lang="ru-RU" b="1" dirty="0" smtClean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2400" algn="l"/>
                <a:tab pos="457200" algn="l"/>
              </a:tabLst>
            </a:pPr>
            <a:r>
              <a:rPr lang="ru-RU" b="1" dirty="0" smtClean="0">
                <a:ea typeface="Calibri"/>
                <a:cs typeface="Times New Roman"/>
              </a:rPr>
              <a:t>Образовательная </a:t>
            </a:r>
            <a:r>
              <a:rPr lang="ru-RU" b="1" dirty="0">
                <a:ea typeface="Calibri"/>
                <a:cs typeface="Times New Roman"/>
              </a:rPr>
              <a:t>деятельность, осуществляемая в ходе режимных </a:t>
            </a:r>
            <a:r>
              <a:rPr lang="ru-RU" b="1" dirty="0" smtClean="0">
                <a:ea typeface="Calibri"/>
                <a:cs typeface="Times New Roman"/>
              </a:rPr>
              <a:t>моментов.</a:t>
            </a:r>
            <a:endParaRPr lang="ru-RU" b="1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2400" algn="l"/>
                <a:tab pos="457200" algn="l"/>
              </a:tabLst>
            </a:pPr>
            <a:r>
              <a:rPr lang="ru-RU" b="1" dirty="0" smtClean="0">
                <a:ea typeface="Calibri"/>
                <a:cs typeface="Times New Roman"/>
              </a:rPr>
              <a:t>Самостоятельная </a:t>
            </a:r>
            <a:r>
              <a:rPr lang="ru-RU" b="1" dirty="0">
                <a:ea typeface="Calibri"/>
                <a:cs typeface="Times New Roman"/>
              </a:rPr>
              <a:t>деятельность детей.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2400" algn="l"/>
                <a:tab pos="457200" algn="l"/>
              </a:tabLst>
            </a:pPr>
            <a:r>
              <a:rPr lang="ru-RU" b="1" dirty="0" smtClean="0">
                <a:ea typeface="Calibri"/>
                <a:cs typeface="Times New Roman"/>
              </a:rPr>
              <a:t>Коррекционная </a:t>
            </a:r>
            <a:r>
              <a:rPr lang="ru-RU" b="1" dirty="0">
                <a:ea typeface="Calibri"/>
                <a:cs typeface="Times New Roman"/>
              </a:rPr>
              <a:t>работа, осуществляется в процессе взаимодействия со специалистами: педагога–психолога, педагога–организатора</a:t>
            </a:r>
            <a:r>
              <a:rPr lang="ru-RU" b="1" dirty="0" smtClean="0">
                <a:ea typeface="Calibri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2400" algn="l"/>
                <a:tab pos="457200" algn="l"/>
              </a:tabLst>
            </a:pPr>
            <a:r>
              <a:rPr lang="ru-RU" b="1" dirty="0">
                <a:ea typeface="Calibri"/>
                <a:cs typeface="Times New Roman"/>
              </a:rPr>
              <a:t>Взаимодействие с семьями детей по реализации рабочей программы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52400" algn="l"/>
                <a:tab pos="457200" algn="l"/>
              </a:tabLst>
            </a:pP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endParaRPr lang="ru-RU" sz="2800" dirty="0" smtClean="0"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2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20880" cy="9487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Структура программы.</a:t>
            </a:r>
            <a:b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</a:br>
            <a:r>
              <a:rPr lang="ru-RU" sz="28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Программа состоит из трех разделов:</a:t>
            </a:r>
            <a:endParaRPr lang="ru-RU" sz="28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0" name="Объект 9"/>
          <p:cNvSpPr txBox="1">
            <a:spLocks noGrp="1"/>
          </p:cNvSpPr>
          <p:nvPr>
            <p:ph idx="1"/>
          </p:nvPr>
        </p:nvSpPr>
        <p:spPr>
          <a:xfrm>
            <a:off x="550940" y="5013176"/>
            <a:ext cx="3671258" cy="5100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54A021"/>
            </a:solidFill>
          </a:ln>
          <a:effectLst/>
          <a:scene3d>
            <a:camera prst="orthographicFront"/>
            <a:lightRig rig="flat" dir="t"/>
          </a:scene3d>
          <a:sp3d extrusionH="76200" contourW="12700"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  <p:txBody>
          <a:bodyPr spcFirstLastPara="0" vert="horz" wrap="square" lIns="38100" tIns="38100" rIns="38100" bIns="38100" numCol="1" spcCol="1270" anchor="ctr" anchorCtr="0">
            <a:noAutofit/>
          </a:bodyPr>
          <a:lstStyle/>
          <a:p>
            <a:pPr marL="0" marR="0" lvl="0" indent="0" algn="ctr" defTabSz="8890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Организационный раздел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2305" y="1881692"/>
            <a:ext cx="735612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b="1" dirty="0" smtClean="0">
                <a:ea typeface="Calibri"/>
                <a:cs typeface="Times New Roman"/>
              </a:rPr>
              <a:t>Включает </a:t>
            </a:r>
            <a:r>
              <a:rPr lang="ru-RU" sz="1400" b="1" dirty="0">
                <a:ea typeface="Calibri"/>
                <a:cs typeface="Times New Roman"/>
              </a:rPr>
              <a:t>пояснительную записку и планируемые результаты освоения Программы, определяет ее цели и задачи, принципы и подходы к формированию Программы, планируемые результаты ее освоения в виде целевых ориентиров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.</a:t>
            </a:r>
            <a:endParaRPr lang="ru-RU" sz="1400" b="1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2305" y="3284984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cs typeface="Times New Roman" panose="02020603050405020304" pitchFamily="18" charset="0"/>
              </a:rPr>
              <a:t>      </a:t>
            </a:r>
            <a:r>
              <a:rPr lang="ru-RU" sz="1400" b="1" dirty="0" smtClean="0">
                <a:cs typeface="Times New Roman" panose="02020603050405020304" pitchFamily="18" charset="0"/>
              </a:rPr>
              <a:t>Включает </a:t>
            </a:r>
            <a:r>
              <a:rPr lang="ru-RU" sz="1400" b="1" dirty="0">
                <a:cs typeface="Times New Roman" panose="02020603050405020304" pitchFamily="18" charset="0"/>
              </a:rPr>
              <a:t>описание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художественно-эстетической, физической. </a:t>
            </a:r>
            <a:r>
              <a:rPr lang="ru-RU" sz="1400" b="1" dirty="0" smtClean="0">
                <a:cs typeface="Times New Roman" panose="02020603050405020304" pitchFamily="18" charset="0"/>
              </a:rPr>
              <a:t>Программа </a:t>
            </a:r>
            <a:r>
              <a:rPr lang="ru-RU" sz="1400" b="1" dirty="0">
                <a:cs typeface="Times New Roman" panose="02020603050405020304" pitchFamily="18" charset="0"/>
              </a:rPr>
              <a:t>определяет примерное содержание образовательных областей </a:t>
            </a:r>
            <a:r>
              <a:rPr lang="ru-RU" sz="1400" b="1" dirty="0" smtClean="0">
                <a:cs typeface="Times New Roman" panose="02020603050405020304" pitchFamily="18" charset="0"/>
              </a:rPr>
              <a:t>с учетом </a:t>
            </a:r>
            <a:r>
              <a:rPr lang="ru-RU" sz="1400" b="1" dirty="0">
                <a:cs typeface="Times New Roman" panose="02020603050405020304" pitchFamily="18" charset="0"/>
              </a:rPr>
              <a:t>возрастных и индивидуальных особенностей детей в различных </a:t>
            </a:r>
            <a:r>
              <a:rPr lang="ru-RU" sz="1400" b="1" dirty="0" smtClean="0">
                <a:cs typeface="Times New Roman" panose="02020603050405020304" pitchFamily="18" charset="0"/>
              </a:rPr>
              <a:t>видах. </a:t>
            </a:r>
            <a:r>
              <a:rPr lang="ru-RU" sz="1400" b="1" dirty="0" smtClean="0">
                <a:ea typeface="Calibri"/>
              </a:rPr>
              <a:t>Включает </a:t>
            </a:r>
            <a:r>
              <a:rPr lang="ru-RU" sz="1400" b="1" dirty="0">
                <a:ea typeface="Calibri"/>
              </a:rPr>
              <a:t>описание коррекционно–развивающей работы, обеспечивающей адаптацию и интеграцию детей с тяжелыми нарушениями речи в общество.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8866" y="5523273"/>
            <a:ext cx="7326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cs typeface="Times New Roman" panose="02020603050405020304" pitchFamily="18" charset="0"/>
              </a:rPr>
              <a:t>     </a:t>
            </a:r>
            <a:r>
              <a:rPr lang="ru-RU" sz="1400" b="1" dirty="0" smtClean="0">
                <a:cs typeface="Times New Roman" panose="02020603050405020304" pitchFamily="18" charset="0"/>
              </a:rPr>
              <a:t>Описывает </a:t>
            </a:r>
            <a:r>
              <a:rPr lang="ru-RU" sz="1400" b="1" dirty="0">
                <a:cs typeface="Times New Roman" panose="02020603050405020304" pitchFamily="18" charset="0"/>
              </a:rPr>
              <a:t>систему условий реализации образовательной деятельности, необходимых для достижения целей Программы.</a:t>
            </a:r>
          </a:p>
        </p:txBody>
      </p:sp>
      <p:sp>
        <p:nvSpPr>
          <p:cNvPr id="15" name="Объект 9"/>
          <p:cNvSpPr txBox="1">
            <a:spLocks/>
          </p:cNvSpPr>
          <p:nvPr/>
        </p:nvSpPr>
        <p:spPr>
          <a:xfrm>
            <a:off x="613315" y="2850536"/>
            <a:ext cx="3658294" cy="43444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54A021"/>
            </a:solidFill>
          </a:ln>
          <a:effectLst/>
          <a:scene3d>
            <a:camera prst="orthographicFront"/>
            <a:lightRig rig="flat" dir="t"/>
          </a:scene3d>
          <a:sp3d extrusionH="76200" contourW="12700"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  <p:txBody>
          <a:bodyPr spcFirstLastPara="0" vert="horz" wrap="square" lIns="38100" tIns="38100" rIns="38100" bIns="38100" numCol="1" spcCol="1270" anchor="ctr" anchorCtr="0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ru-RU" sz="2000" b="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Содержательный раздел</a:t>
            </a:r>
            <a:endParaRPr lang="ru-RU" sz="2000" b="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бъект 9"/>
          <p:cNvSpPr txBox="1">
            <a:spLocks/>
          </p:cNvSpPr>
          <p:nvPr/>
        </p:nvSpPr>
        <p:spPr>
          <a:xfrm>
            <a:off x="567530" y="1447244"/>
            <a:ext cx="3658294" cy="43444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rgbClr val="54A021"/>
            </a:solidFill>
          </a:ln>
          <a:effectLst/>
          <a:scene3d>
            <a:camera prst="orthographicFront"/>
            <a:lightRig rig="flat" dir="t"/>
          </a:scene3d>
          <a:sp3d extrusionH="76200" contourW="12700">
            <a:extrusionClr>
              <a:schemeClr val="bg2">
                <a:lumMod val="50000"/>
              </a:schemeClr>
            </a:extrusionClr>
            <a:contourClr>
              <a:schemeClr val="bg2">
                <a:lumMod val="50000"/>
              </a:schemeClr>
            </a:contourClr>
          </a:sp3d>
        </p:spPr>
        <p:txBody>
          <a:bodyPr spcFirstLastPara="0" vert="horz" wrap="square" lIns="38100" tIns="38100" rIns="38100" bIns="38100" numCol="1" spcCol="1270" anchor="ctr" anchorCtr="0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ru-RU" sz="2000" b="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Целевой  раздел</a:t>
            </a:r>
            <a:endParaRPr lang="ru-RU" sz="2000" b="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1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100392" cy="5256584"/>
          </a:xfrm>
        </p:spPr>
        <p:txBody>
          <a:bodyPr>
            <a:normAutofit fontScale="25000" lnSpcReduction="20000"/>
          </a:bodyPr>
          <a:lstStyle/>
          <a:p>
            <a:pPr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/>
                <a:cs typeface="Times New Roman"/>
              </a:rPr>
              <a:t>К четырем с половиной годам ребенок:</a:t>
            </a:r>
            <a:endParaRPr lang="ru-RU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способен к устойчивому эмоциональному контакту со взрослым и сверстниками;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проявляет речевую активность, способность взаимодействовать с окружающими, желание общаться с помощью слова, стремится к расширению понимания речи;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понимает названия предметов, действий, признаков, встречающихся в повседневной речи;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пополняет активный словарный запас с последующим включением его в простые фразы;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понимает и выполняет словесные инструкции, выраженные различными по степени сложности синтаксическими конструкциями;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различает лексические значения слов и грамматических форм слова;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называет действия, предметы, изображенные на картинке, выполненные персонажами сказок или другими объектами;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участвует в элементарном диалоге (отвечает на вопросы после прочтения сказки), используя слова, простые предложения, состоящие из двух–трех слов, которые могут добавляться жестами);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рассказывает двустишья и простые </a:t>
            </a:r>
            <a:r>
              <a:rPr lang="ru-RU" sz="5600" b="1" dirty="0" err="1">
                <a:ea typeface="Times New Roman"/>
                <a:cs typeface="Times New Roman"/>
              </a:rPr>
              <a:t>потешки</a:t>
            </a:r>
            <a:r>
              <a:rPr lang="ru-RU" sz="5600" b="1" dirty="0">
                <a:ea typeface="Times New Roman"/>
                <a:cs typeface="Times New Roman"/>
              </a:rPr>
              <a:t>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использует для передачи сообщения слова, простые предложения, состоящие из двух–трех слов, которые могут добавляться жестами;</a:t>
            </a:r>
            <a:endParaRPr lang="ru-RU" sz="5600" b="1" dirty="0">
              <a:ea typeface="Calibri"/>
              <a:cs typeface="Times New Roman"/>
            </a:endParaRPr>
          </a:p>
          <a:p>
            <a:pPr indent="45021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5600" b="1" dirty="0">
                <a:ea typeface="Times New Roman"/>
                <a:cs typeface="Times New Roman"/>
              </a:rPr>
              <a:t>произносит простые по артикуляции звуки;</a:t>
            </a:r>
          </a:p>
          <a:p>
            <a:pPr indent="450215" algn="just">
              <a:lnSpc>
                <a:spcPct val="120000"/>
              </a:lnSpc>
              <a:spcBef>
                <a:spcPts val="0"/>
              </a:spcBef>
            </a:pPr>
            <a:r>
              <a:rPr lang="ru-RU" sz="5600" b="1" dirty="0">
                <a:ea typeface="Times New Roman"/>
                <a:cs typeface="Times New Roman"/>
              </a:rPr>
              <a:t>с незначительной помощью взрослого стремится поддерживать опрятность во внешнем виде, выполняет основные культурно–гигиенические действия, ориентируясь на образец и словесные просьбы взрослого;</a:t>
            </a:r>
            <a:endParaRPr lang="ru-RU" sz="5600" b="1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9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Целевые ориентиры освоения программы детьми раннего дошкольного возраста с </a:t>
            </a:r>
            <a:r>
              <a:rPr lang="ru-RU" sz="2400" dirty="0" err="1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тнр</a:t>
            </a:r>
            <a:r>
              <a:rPr lang="ru-RU" sz="2400" dirty="0" smtClean="0">
                <a:ln w="500">
                  <a:solidFill>
                    <a:schemeClr val="tx2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dirty="0">
              <a:ln w="500">
                <a:solidFill>
                  <a:schemeClr val="tx2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56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383</TotalTime>
  <Words>3818</Words>
  <Application>Microsoft Office PowerPoint</Application>
  <PresentationFormat>Экран (4:3)</PresentationFormat>
  <Paragraphs>256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Изящная</vt:lpstr>
      <vt:lpstr>Ленинградское областное государственное автономное учреждение «Кировский комплексный центр социального обслуживания населения»  </vt:lpstr>
      <vt:lpstr>Нормативно-правовой базой для разработки программы являЮтся:</vt:lpstr>
      <vt:lpstr>Цель программы</vt:lpstr>
      <vt:lpstr>Задачи программы:</vt:lpstr>
      <vt:lpstr>Принципы и подходы  к формированию программы </vt:lpstr>
      <vt:lpstr>Принципы и подходы  к формированию программы</vt:lpstr>
      <vt:lpstr>Форма и виды занятий</vt:lpstr>
      <vt:lpstr>Структура программы. Программа состоит из трех разделов:</vt:lpstr>
      <vt:lpstr>Целевые ориентиры освоения программы детьми раннего дошкольного возраста с тнр </vt:lpstr>
      <vt:lpstr>Целевые ориентиры освоения программы детьми раннего дошкольного возраста с тнр </vt:lpstr>
      <vt:lpstr>Целевые ориентиры освоения программы детьми раннего дошкольного возраста с тнр </vt:lpstr>
      <vt:lpstr>Целевые ориентиры освоения программы детьми среднего  дошкольного возраста с тнр </vt:lpstr>
      <vt:lpstr>Целевые ориентиры освоения программы детьми среднего  дошкольного возраста с тнр </vt:lpstr>
      <vt:lpstr>Целевые ориентиры освоения программы детьми среднего  дошкольного возраста с тнр </vt:lpstr>
      <vt:lpstr>Целевые ориентиры на этапе завершения освоения программы</vt:lpstr>
      <vt:lpstr>Целевые ориентиры на этапе завершения освоения программы</vt:lpstr>
      <vt:lpstr>Целевые ориентиры на этапе завершения освоения программы</vt:lpstr>
      <vt:lpstr>Программа обеспечивает содержание  психолого-педагогической работы с детьми по образовательным областям: </vt:lpstr>
      <vt:lpstr>Социально-коммуникативное развитие</vt:lpstr>
      <vt:lpstr>Познавательное развитие</vt:lpstr>
      <vt:lpstr>Речевое развитие</vt:lpstr>
      <vt:lpstr>Художественно-эстетическое развитие</vt:lpstr>
      <vt:lpstr>Физическое развитие</vt:lpstr>
      <vt:lpstr>Часть Программы, формируемая  участниками образовательного процесса </vt:lpstr>
      <vt:lpstr>коррекционная работа с детьми с ТНР дошкольного возраста</vt:lpstr>
      <vt:lpstr>коррекционная работа с детьми с ТНР дошкольного возраста</vt:lpstr>
      <vt:lpstr>Взаимодействие с семьями воспитанников</vt:lpstr>
      <vt:lpstr>Направления и формы взаимодействия с семьями ДОШКОЛЬНИКОВ</vt:lpstr>
      <vt:lpstr>Спасибо 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Надена</dc:creator>
  <cp:lastModifiedBy>user</cp:lastModifiedBy>
  <cp:revision>40</cp:revision>
  <dcterms:created xsi:type="dcterms:W3CDTF">2019-10-20T18:31:37Z</dcterms:created>
  <dcterms:modified xsi:type="dcterms:W3CDTF">2019-10-28T08:55:38Z</dcterms:modified>
</cp:coreProperties>
</file>